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9" r:id="rId4"/>
    <p:sldId id="264" r:id="rId5"/>
    <p:sldId id="265" r:id="rId6"/>
    <p:sldId id="270" r:id="rId7"/>
    <p:sldId id="258" r:id="rId8"/>
    <p:sldId id="272" r:id="rId9"/>
    <p:sldId id="273" r:id="rId10"/>
    <p:sldId id="289" r:id="rId11"/>
    <p:sldId id="309" r:id="rId12"/>
    <p:sldId id="290" r:id="rId13"/>
    <p:sldId id="291" r:id="rId14"/>
    <p:sldId id="292" r:id="rId15"/>
    <p:sldId id="260" r:id="rId16"/>
    <p:sldId id="295" r:id="rId17"/>
    <p:sldId id="296" r:id="rId18"/>
    <p:sldId id="297" r:id="rId19"/>
    <p:sldId id="304" r:id="rId20"/>
    <p:sldId id="261" r:id="rId21"/>
    <p:sldId id="279" r:id="rId22"/>
    <p:sldId id="298" r:id="rId23"/>
    <p:sldId id="299" r:id="rId24"/>
    <p:sldId id="303" r:id="rId25"/>
    <p:sldId id="302" r:id="rId26"/>
    <p:sldId id="262" r:id="rId27"/>
    <p:sldId id="282" r:id="rId28"/>
    <p:sldId id="301" r:id="rId29"/>
    <p:sldId id="288" r:id="rId30"/>
    <p:sldId id="311" r:id="rId31"/>
    <p:sldId id="312" r:id="rId32"/>
    <p:sldId id="313" r:id="rId33"/>
  </p:sldIdLst>
  <p:sldSz cx="9144000" cy="5141913"/>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185A"/>
    <a:srgbClr val="03CCCE"/>
    <a:srgbClr val="F7FBFF"/>
    <a:srgbClr val="6699FF"/>
    <a:srgbClr val="9933FF"/>
    <a:srgbClr val="CCFFCC"/>
    <a:srgbClr val="FF00FF"/>
    <a:srgbClr val="ECE7F1"/>
    <a:srgbClr val="3C4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60"/>
  </p:normalViewPr>
  <p:slideViewPr>
    <p:cSldViewPr showGuides="1">
      <p:cViewPr varScale="1">
        <p:scale>
          <a:sx n="115" d="100"/>
          <a:sy n="115" d="100"/>
        </p:scale>
        <p:origin x="282" y="108"/>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7364"/>
          </a:xfrm>
          <a:prstGeom prst="rect">
            <a:avLst/>
          </a:prstGeom>
        </p:spPr>
        <p:txBody>
          <a:bodyPr vert="horz" lIns="91440" tIns="45720" rIns="91440" bIns="45720" rtlCol="0"/>
          <a:lstStyle>
            <a:lvl1pPr algn="r">
              <a:defRPr sz="1200"/>
            </a:lvl1pPr>
          </a:lstStyle>
          <a:p>
            <a:fld id="{4D79097E-DDD7-483D-B357-48CFAB5DA0B6}"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112713" y="746125"/>
            <a:ext cx="6632575" cy="3730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24956"/>
            <a:ext cx="5486400" cy="447627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736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7364"/>
          </a:xfrm>
          <a:prstGeom prst="rect">
            <a:avLst/>
          </a:prstGeom>
        </p:spPr>
        <p:txBody>
          <a:bodyPr vert="horz" lIns="91440" tIns="45720" rIns="91440" bIns="45720" rtlCol="0" anchor="b"/>
          <a:lstStyle>
            <a:lvl1pPr algn="r">
              <a:defRPr sz="1200"/>
            </a:lvl1pPr>
          </a:lstStyle>
          <a:p>
            <a:fld id="{E685E652-0FE1-4A17-B02D-BB6472ECDD49}" type="slidenum">
              <a:rPr lang="zh-CN" altLang="en-US" smtClean="0"/>
              <a:t>‹#›</a:t>
            </a:fld>
            <a:endParaRPr lang="zh-CN" altLang="en-US"/>
          </a:p>
        </p:txBody>
      </p:sp>
    </p:spTree>
    <p:extLst>
      <p:ext uri="{BB962C8B-B14F-4D97-AF65-F5344CB8AC3E}">
        <p14:creationId xmlns:p14="http://schemas.microsoft.com/office/powerpoint/2010/main" val="1740671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a:t>
            </a:fld>
            <a:endParaRPr lang="zh-CN" altLang="en-US"/>
          </a:p>
        </p:txBody>
      </p:sp>
    </p:spTree>
    <p:extLst>
      <p:ext uri="{BB962C8B-B14F-4D97-AF65-F5344CB8AC3E}">
        <p14:creationId xmlns:p14="http://schemas.microsoft.com/office/powerpoint/2010/main" val="168413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10</a:t>
            </a:fld>
            <a:endParaRPr lang="zh-CN" altLang="en-US"/>
          </a:p>
        </p:txBody>
      </p:sp>
    </p:spTree>
    <p:extLst>
      <p:ext uri="{BB962C8B-B14F-4D97-AF65-F5344CB8AC3E}">
        <p14:creationId xmlns:p14="http://schemas.microsoft.com/office/powerpoint/2010/main" val="15675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11</a:t>
            </a:fld>
            <a:endParaRPr lang="zh-CN" altLang="en-US"/>
          </a:p>
        </p:txBody>
      </p:sp>
    </p:spTree>
    <p:extLst>
      <p:ext uri="{BB962C8B-B14F-4D97-AF65-F5344CB8AC3E}">
        <p14:creationId xmlns:p14="http://schemas.microsoft.com/office/powerpoint/2010/main" val="1149366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12</a:t>
            </a:fld>
            <a:endParaRPr lang="zh-CN" altLang="en-US"/>
          </a:p>
        </p:txBody>
      </p:sp>
    </p:spTree>
    <p:extLst>
      <p:ext uri="{BB962C8B-B14F-4D97-AF65-F5344CB8AC3E}">
        <p14:creationId xmlns:p14="http://schemas.microsoft.com/office/powerpoint/2010/main" val="215673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13</a:t>
            </a:fld>
            <a:endParaRPr lang="zh-CN" altLang="en-US"/>
          </a:p>
        </p:txBody>
      </p:sp>
    </p:spTree>
    <p:extLst>
      <p:ext uri="{BB962C8B-B14F-4D97-AF65-F5344CB8AC3E}">
        <p14:creationId xmlns:p14="http://schemas.microsoft.com/office/powerpoint/2010/main" val="148360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14</a:t>
            </a:fld>
            <a:endParaRPr lang="zh-CN" altLang="en-US"/>
          </a:p>
        </p:txBody>
      </p:sp>
    </p:spTree>
    <p:extLst>
      <p:ext uri="{BB962C8B-B14F-4D97-AF65-F5344CB8AC3E}">
        <p14:creationId xmlns:p14="http://schemas.microsoft.com/office/powerpoint/2010/main" val="608235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15</a:t>
            </a:fld>
            <a:endParaRPr lang="zh-CN" altLang="en-US"/>
          </a:p>
        </p:txBody>
      </p:sp>
    </p:spTree>
    <p:extLst>
      <p:ext uri="{BB962C8B-B14F-4D97-AF65-F5344CB8AC3E}">
        <p14:creationId xmlns:p14="http://schemas.microsoft.com/office/powerpoint/2010/main" val="404361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16</a:t>
            </a:fld>
            <a:endParaRPr lang="zh-CN" altLang="en-US"/>
          </a:p>
        </p:txBody>
      </p:sp>
    </p:spTree>
    <p:extLst>
      <p:ext uri="{BB962C8B-B14F-4D97-AF65-F5344CB8AC3E}">
        <p14:creationId xmlns:p14="http://schemas.microsoft.com/office/powerpoint/2010/main" val="4037082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17</a:t>
            </a:fld>
            <a:endParaRPr lang="zh-CN" altLang="en-US"/>
          </a:p>
        </p:txBody>
      </p:sp>
    </p:spTree>
    <p:extLst>
      <p:ext uri="{BB962C8B-B14F-4D97-AF65-F5344CB8AC3E}">
        <p14:creationId xmlns:p14="http://schemas.microsoft.com/office/powerpoint/2010/main" val="336164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5E652-0FE1-4A17-B02D-BB6472ECDD49}" type="slidenum">
              <a:rPr lang="zh-CN" altLang="en-US" smtClean="0"/>
              <a:t>18</a:t>
            </a:fld>
            <a:endParaRPr lang="zh-CN" altLang="en-US"/>
          </a:p>
        </p:txBody>
      </p:sp>
    </p:spTree>
    <p:extLst>
      <p:ext uri="{BB962C8B-B14F-4D97-AF65-F5344CB8AC3E}">
        <p14:creationId xmlns:p14="http://schemas.microsoft.com/office/powerpoint/2010/main" val="1680689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19</a:t>
            </a:fld>
            <a:endParaRPr lang="zh-CN" altLang="en-US"/>
          </a:p>
        </p:txBody>
      </p:sp>
    </p:spTree>
    <p:extLst>
      <p:ext uri="{BB962C8B-B14F-4D97-AF65-F5344CB8AC3E}">
        <p14:creationId xmlns:p14="http://schemas.microsoft.com/office/powerpoint/2010/main" val="140608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a:t>
            </a:fld>
            <a:endParaRPr lang="zh-CN" altLang="en-US"/>
          </a:p>
        </p:txBody>
      </p:sp>
    </p:spTree>
    <p:extLst>
      <p:ext uri="{BB962C8B-B14F-4D97-AF65-F5344CB8AC3E}">
        <p14:creationId xmlns:p14="http://schemas.microsoft.com/office/powerpoint/2010/main" val="181954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20</a:t>
            </a:fld>
            <a:endParaRPr lang="zh-CN" altLang="en-US"/>
          </a:p>
        </p:txBody>
      </p:sp>
    </p:spTree>
    <p:extLst>
      <p:ext uri="{BB962C8B-B14F-4D97-AF65-F5344CB8AC3E}">
        <p14:creationId xmlns:p14="http://schemas.microsoft.com/office/powerpoint/2010/main" val="1196289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21</a:t>
            </a:fld>
            <a:endParaRPr lang="zh-CN" altLang="en-US"/>
          </a:p>
        </p:txBody>
      </p:sp>
    </p:spTree>
    <p:extLst>
      <p:ext uri="{BB962C8B-B14F-4D97-AF65-F5344CB8AC3E}">
        <p14:creationId xmlns:p14="http://schemas.microsoft.com/office/powerpoint/2010/main" val="162577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22</a:t>
            </a:fld>
            <a:endParaRPr lang="zh-CN" altLang="en-US"/>
          </a:p>
        </p:txBody>
      </p:sp>
    </p:spTree>
    <p:extLst>
      <p:ext uri="{BB962C8B-B14F-4D97-AF65-F5344CB8AC3E}">
        <p14:creationId xmlns:p14="http://schemas.microsoft.com/office/powerpoint/2010/main" val="1878101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23</a:t>
            </a:fld>
            <a:endParaRPr lang="zh-CN" altLang="en-US"/>
          </a:p>
        </p:txBody>
      </p:sp>
    </p:spTree>
    <p:extLst>
      <p:ext uri="{BB962C8B-B14F-4D97-AF65-F5344CB8AC3E}">
        <p14:creationId xmlns:p14="http://schemas.microsoft.com/office/powerpoint/2010/main" val="540484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24</a:t>
            </a:fld>
            <a:endParaRPr lang="zh-CN" altLang="en-US"/>
          </a:p>
        </p:txBody>
      </p:sp>
    </p:spTree>
    <p:extLst>
      <p:ext uri="{BB962C8B-B14F-4D97-AF65-F5344CB8AC3E}">
        <p14:creationId xmlns:p14="http://schemas.microsoft.com/office/powerpoint/2010/main" val="24319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25</a:t>
            </a:fld>
            <a:endParaRPr lang="zh-CN" altLang="en-US"/>
          </a:p>
        </p:txBody>
      </p:sp>
    </p:spTree>
    <p:extLst>
      <p:ext uri="{BB962C8B-B14F-4D97-AF65-F5344CB8AC3E}">
        <p14:creationId xmlns:p14="http://schemas.microsoft.com/office/powerpoint/2010/main" val="3324469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26</a:t>
            </a:fld>
            <a:endParaRPr lang="zh-CN" altLang="en-US"/>
          </a:p>
        </p:txBody>
      </p:sp>
    </p:spTree>
    <p:extLst>
      <p:ext uri="{BB962C8B-B14F-4D97-AF65-F5344CB8AC3E}">
        <p14:creationId xmlns:p14="http://schemas.microsoft.com/office/powerpoint/2010/main" val="337521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27</a:t>
            </a:fld>
            <a:endParaRPr lang="zh-CN" altLang="en-US"/>
          </a:p>
        </p:txBody>
      </p:sp>
    </p:spTree>
    <p:extLst>
      <p:ext uri="{BB962C8B-B14F-4D97-AF65-F5344CB8AC3E}">
        <p14:creationId xmlns:p14="http://schemas.microsoft.com/office/powerpoint/2010/main" val="3417497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28</a:t>
            </a:fld>
            <a:endParaRPr lang="zh-CN" altLang="en-US"/>
          </a:p>
        </p:txBody>
      </p:sp>
    </p:spTree>
    <p:extLst>
      <p:ext uri="{BB962C8B-B14F-4D97-AF65-F5344CB8AC3E}">
        <p14:creationId xmlns:p14="http://schemas.microsoft.com/office/powerpoint/2010/main" val="1047474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29</a:t>
            </a:fld>
            <a:endParaRPr lang="zh-CN" altLang="en-US"/>
          </a:p>
        </p:txBody>
      </p:sp>
    </p:spTree>
    <p:extLst>
      <p:ext uri="{BB962C8B-B14F-4D97-AF65-F5344CB8AC3E}">
        <p14:creationId xmlns:p14="http://schemas.microsoft.com/office/powerpoint/2010/main" val="89279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a:t>
            </a:fld>
            <a:endParaRPr lang="zh-CN" altLang="en-US"/>
          </a:p>
        </p:txBody>
      </p:sp>
    </p:spTree>
    <p:extLst>
      <p:ext uri="{BB962C8B-B14F-4D97-AF65-F5344CB8AC3E}">
        <p14:creationId xmlns:p14="http://schemas.microsoft.com/office/powerpoint/2010/main" val="316971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4</a:t>
            </a:fld>
            <a:endParaRPr lang="zh-CN" altLang="en-US"/>
          </a:p>
        </p:txBody>
      </p:sp>
    </p:spTree>
    <p:extLst>
      <p:ext uri="{BB962C8B-B14F-4D97-AF65-F5344CB8AC3E}">
        <p14:creationId xmlns:p14="http://schemas.microsoft.com/office/powerpoint/2010/main" val="1404808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5</a:t>
            </a:fld>
            <a:endParaRPr lang="zh-CN" altLang="en-US"/>
          </a:p>
        </p:txBody>
      </p:sp>
    </p:spTree>
    <p:extLst>
      <p:ext uri="{BB962C8B-B14F-4D97-AF65-F5344CB8AC3E}">
        <p14:creationId xmlns:p14="http://schemas.microsoft.com/office/powerpoint/2010/main" val="126100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6</a:t>
            </a:fld>
            <a:endParaRPr lang="zh-CN" altLang="en-US"/>
          </a:p>
        </p:txBody>
      </p:sp>
    </p:spTree>
    <p:extLst>
      <p:ext uri="{BB962C8B-B14F-4D97-AF65-F5344CB8AC3E}">
        <p14:creationId xmlns:p14="http://schemas.microsoft.com/office/powerpoint/2010/main" val="147279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7</a:t>
            </a:fld>
            <a:endParaRPr lang="zh-CN" altLang="en-US"/>
          </a:p>
        </p:txBody>
      </p:sp>
    </p:spTree>
    <p:extLst>
      <p:ext uri="{BB962C8B-B14F-4D97-AF65-F5344CB8AC3E}">
        <p14:creationId xmlns:p14="http://schemas.microsoft.com/office/powerpoint/2010/main" val="197313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8</a:t>
            </a:fld>
            <a:endParaRPr lang="zh-CN" altLang="en-US"/>
          </a:p>
        </p:txBody>
      </p:sp>
    </p:spTree>
    <p:extLst>
      <p:ext uri="{BB962C8B-B14F-4D97-AF65-F5344CB8AC3E}">
        <p14:creationId xmlns:p14="http://schemas.microsoft.com/office/powerpoint/2010/main" val="272516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9</a:t>
            </a:fld>
            <a:endParaRPr lang="zh-CN" altLang="en-US"/>
          </a:p>
        </p:txBody>
      </p:sp>
    </p:spTree>
    <p:extLst>
      <p:ext uri="{BB962C8B-B14F-4D97-AF65-F5344CB8AC3E}">
        <p14:creationId xmlns:p14="http://schemas.microsoft.com/office/powerpoint/2010/main" val="141456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Tm="0">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advTm="0">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spd="slow" advTm="0">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矩形 9"/>
          <p:cNvSpPr/>
          <p:nvPr userDrawn="1"/>
        </p:nvSpPr>
        <p:spPr>
          <a:xfrm>
            <a:off x="0" y="0"/>
            <a:ext cx="9144000" cy="410716"/>
          </a:xfrm>
          <a:prstGeom prst="rect">
            <a:avLst/>
          </a:prstGeom>
          <a:solidFill>
            <a:srgbClr val="03CC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182911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302704"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0"/>
            <a:ext cx="1829117" cy="410716"/>
          </a:xfrm>
          <a:prstGeom prst="rect">
            <a:avLst/>
          </a:prstGeom>
          <a:solidFill>
            <a:srgbClr val="73185A"/>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31088"/>
            <a:ext cx="9144000" cy="367660"/>
          </a:xfrm>
          <a:custGeom>
            <a:avLst/>
            <a:gdLst/>
            <a:ahLst/>
            <a:cxnLst/>
            <a:rect l="l" t="t" r="r" b="b"/>
            <a:pathLst>
              <a:path w="9144000" h="367660">
                <a:moveTo>
                  <a:pt x="914626" y="0"/>
                </a:moveTo>
                <a:lnTo>
                  <a:pt x="960810" y="79628"/>
                </a:lnTo>
                <a:lnTo>
                  <a:pt x="9144000" y="79628"/>
                </a:lnTo>
                <a:lnTo>
                  <a:pt x="9144000" y="367660"/>
                </a:lnTo>
                <a:lnTo>
                  <a:pt x="0" y="367660"/>
                </a:lnTo>
                <a:lnTo>
                  <a:pt x="0" y="79628"/>
                </a:lnTo>
                <a:lnTo>
                  <a:pt x="868442" y="79628"/>
                </a:lnTo>
                <a:close/>
              </a:path>
            </a:pathLst>
          </a:cu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直角三角形 15"/>
          <p:cNvSpPr/>
          <p:nvPr userDrawn="1"/>
        </p:nvSpPr>
        <p:spPr>
          <a:xfrm flipH="1">
            <a:off x="8302226" y="4288486"/>
            <a:ext cx="950294" cy="853427"/>
          </a:xfrm>
          <a:prstGeom prst="rtTriangle">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灯片编号占位符 1"/>
          <p:cNvSpPr>
            <a:spLocks noGrp="1"/>
          </p:cNvSpPr>
          <p:nvPr>
            <p:ph type="sldNum" sz="quarter" idx="4"/>
          </p:nvPr>
        </p:nvSpPr>
        <p:spPr>
          <a:xfrm>
            <a:off x="8604448" y="4729957"/>
            <a:ext cx="473224" cy="274638"/>
          </a:xfrm>
          <a:prstGeom prst="rect">
            <a:avLst/>
          </a:prstGeom>
        </p:spPr>
        <p:txBody>
          <a:bodyPr vert="horz" lIns="91440" tIns="45720" rIns="91440" bIns="45720" rtlCol="0" anchor="ctr"/>
          <a:lstStyle>
            <a:lvl1pPr algn="r">
              <a:defRPr sz="1200">
                <a:solidFill>
                  <a:schemeClr val="bg1"/>
                </a:solidFill>
              </a:defRPr>
            </a:lvl1pPr>
          </a:lstStyle>
          <a:p>
            <a:fld id="{E06E2961-04C3-4FCD-8318-424E4D2C0A5D}" type="slidenum">
              <a:rPr lang="zh-CN" altLang="en-US" smtClean="0"/>
              <a:pPr/>
              <a:t>‹#›</a:t>
            </a:fld>
            <a:endParaRPr lang="zh-CN" altLang="en-US" dirty="0"/>
          </a:p>
        </p:txBody>
      </p:sp>
      <p:sp>
        <p:nvSpPr>
          <p:cNvPr id="17" name="圆角矩形 16"/>
          <p:cNvSpPr/>
          <p:nvPr userDrawn="1"/>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绪 论</a:t>
            </a:r>
          </a:p>
        </p:txBody>
      </p:sp>
      <p:sp>
        <p:nvSpPr>
          <p:cNvPr id="24" name="圆角矩形 23"/>
          <p:cNvSpPr/>
          <p:nvPr userDrawn="1"/>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8" name="圆角矩形 27"/>
          <p:cNvSpPr/>
          <p:nvPr userDrawn="1"/>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9" name="圆角矩形 28"/>
          <p:cNvSpPr/>
          <p:nvPr userDrawn="1"/>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0" name="圆角矩形 29"/>
          <p:cNvSpPr/>
          <p:nvPr userDrawn="1"/>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p:transition spd="slow" advTm="0">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03CC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2984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828801" y="0"/>
            <a:ext cx="1829117" cy="410716"/>
          </a:xfrm>
          <a:prstGeom prst="rect">
            <a:avLst/>
          </a:prstGeom>
          <a:solidFill>
            <a:srgbClr val="73185A"/>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p:cNvSpPr/>
          <p:nvPr userDrawn="1"/>
        </p:nvSpPr>
        <p:spPr>
          <a:xfrm>
            <a:off x="0" y="331088"/>
            <a:ext cx="9144000" cy="367660"/>
          </a:xfrm>
          <a:custGeom>
            <a:avLst/>
            <a:gdLst/>
            <a:ahLst/>
            <a:cxnLst/>
            <a:rect l="l" t="t" r="r" b="b"/>
            <a:pathLst>
              <a:path w="9144000" h="367660">
                <a:moveTo>
                  <a:pt x="2743427" y="0"/>
                </a:moveTo>
                <a:lnTo>
                  <a:pt x="2789611" y="79628"/>
                </a:lnTo>
                <a:lnTo>
                  <a:pt x="9144000" y="79628"/>
                </a:lnTo>
                <a:lnTo>
                  <a:pt x="9144000" y="367660"/>
                </a:lnTo>
                <a:lnTo>
                  <a:pt x="0" y="367660"/>
                </a:lnTo>
                <a:lnTo>
                  <a:pt x="0" y="79628"/>
                </a:lnTo>
                <a:lnTo>
                  <a:pt x="2697243" y="79628"/>
                </a:lnTo>
                <a:close/>
              </a:path>
            </a:pathLst>
          </a:cu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直角三角形 14"/>
          <p:cNvSpPr/>
          <p:nvPr userDrawn="1"/>
        </p:nvSpPr>
        <p:spPr>
          <a:xfrm flipH="1">
            <a:off x="8302226" y="4288486"/>
            <a:ext cx="950294" cy="853427"/>
          </a:xfrm>
          <a:prstGeom prst="rtTriangle">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1"/>
          <p:cNvSpPr>
            <a:spLocks noGrp="1"/>
          </p:cNvSpPr>
          <p:nvPr>
            <p:ph type="sldNum" sz="quarter" idx="4"/>
          </p:nvPr>
        </p:nvSpPr>
        <p:spPr>
          <a:xfrm>
            <a:off x="8604448" y="4729957"/>
            <a:ext cx="473224" cy="274638"/>
          </a:xfrm>
          <a:prstGeom prst="rect">
            <a:avLst/>
          </a:prstGeom>
        </p:spPr>
        <p:txBody>
          <a:bodyPr vert="horz" lIns="91440" tIns="45720" rIns="91440" bIns="45720" rtlCol="0" anchor="ctr"/>
          <a:lstStyle>
            <a:lvl1pPr algn="r">
              <a:defRPr sz="1200">
                <a:solidFill>
                  <a:schemeClr val="bg1"/>
                </a:solidFill>
              </a:defRPr>
            </a:lvl1pPr>
          </a:lstStyle>
          <a:p>
            <a:fld id="{E06E2961-04C3-4FCD-8318-424E4D2C0A5D}" type="slidenum">
              <a:rPr lang="zh-CN" altLang="en-US" smtClean="0"/>
              <a:pPr/>
              <a:t>‹#›</a:t>
            </a:fld>
            <a:endParaRPr lang="zh-CN" altLang="en-US" dirty="0"/>
          </a:p>
        </p:txBody>
      </p:sp>
      <p:sp>
        <p:nvSpPr>
          <p:cNvPr id="26" name="圆角矩形 25"/>
          <p:cNvSpPr/>
          <p:nvPr userDrawn="1"/>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绪 论</a:t>
            </a:r>
          </a:p>
        </p:txBody>
      </p:sp>
      <p:sp>
        <p:nvSpPr>
          <p:cNvPr id="31" name="圆角矩形 30"/>
          <p:cNvSpPr/>
          <p:nvPr userDrawn="1"/>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2" name="圆角矩形 31"/>
          <p:cNvSpPr/>
          <p:nvPr userDrawn="1"/>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5" name="圆角矩形 34"/>
          <p:cNvSpPr/>
          <p:nvPr userDrawn="1"/>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6" name="圆角矩形 35"/>
          <p:cNvSpPr/>
          <p:nvPr userDrawn="1"/>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p:transition spd="slow" advTm="0">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03CC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24875"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2984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3653780" y="0"/>
            <a:ext cx="1829117" cy="410716"/>
          </a:xfrm>
          <a:prstGeom prst="rect">
            <a:avLst/>
          </a:prstGeom>
          <a:solidFill>
            <a:srgbClr val="73185A"/>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4568406" y="0"/>
                </a:moveTo>
                <a:lnTo>
                  <a:pt x="4614590" y="79628"/>
                </a:lnTo>
                <a:lnTo>
                  <a:pt x="9144000" y="79628"/>
                </a:lnTo>
                <a:lnTo>
                  <a:pt x="9144000" y="367660"/>
                </a:lnTo>
                <a:lnTo>
                  <a:pt x="0" y="367660"/>
                </a:lnTo>
                <a:lnTo>
                  <a:pt x="0" y="79628"/>
                </a:lnTo>
                <a:lnTo>
                  <a:pt x="4522222" y="79628"/>
                </a:lnTo>
                <a:close/>
              </a:path>
            </a:pathLst>
          </a:cu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直角三角形 24"/>
          <p:cNvSpPr/>
          <p:nvPr userDrawn="1"/>
        </p:nvSpPr>
        <p:spPr>
          <a:xfrm flipH="1">
            <a:off x="8302226" y="4288486"/>
            <a:ext cx="950294" cy="853427"/>
          </a:xfrm>
          <a:prstGeom prst="rtTriangle">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灯片编号占位符 1"/>
          <p:cNvSpPr>
            <a:spLocks noGrp="1"/>
          </p:cNvSpPr>
          <p:nvPr>
            <p:ph type="sldNum" sz="quarter" idx="4"/>
          </p:nvPr>
        </p:nvSpPr>
        <p:spPr>
          <a:xfrm>
            <a:off x="8604448" y="4729957"/>
            <a:ext cx="473224" cy="274638"/>
          </a:xfrm>
          <a:prstGeom prst="rect">
            <a:avLst/>
          </a:prstGeom>
        </p:spPr>
        <p:txBody>
          <a:bodyPr vert="horz" lIns="91440" tIns="45720" rIns="91440" bIns="45720" rtlCol="0" anchor="ctr"/>
          <a:lstStyle>
            <a:lvl1pPr algn="r">
              <a:defRPr sz="1200">
                <a:solidFill>
                  <a:schemeClr val="bg1"/>
                </a:solidFill>
              </a:defRPr>
            </a:lvl1pPr>
          </a:lstStyle>
          <a:p>
            <a:fld id="{E06E2961-04C3-4FCD-8318-424E4D2C0A5D}" type="slidenum">
              <a:rPr lang="zh-CN" altLang="en-US" smtClean="0"/>
              <a:pPr/>
              <a:t>‹#›</a:t>
            </a:fld>
            <a:endParaRPr lang="zh-CN" altLang="en-US" dirty="0"/>
          </a:p>
        </p:txBody>
      </p:sp>
      <p:sp>
        <p:nvSpPr>
          <p:cNvPr id="27" name="圆角矩形 26"/>
          <p:cNvSpPr/>
          <p:nvPr userDrawn="1"/>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绪 论</a:t>
            </a:r>
          </a:p>
        </p:txBody>
      </p:sp>
      <p:sp>
        <p:nvSpPr>
          <p:cNvPr id="32" name="圆角矩形 31"/>
          <p:cNvSpPr/>
          <p:nvPr userDrawn="1"/>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3" name="圆角矩形 32"/>
          <p:cNvSpPr/>
          <p:nvPr userDrawn="1"/>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6" name="圆角矩形 35"/>
          <p:cNvSpPr/>
          <p:nvPr userDrawn="1"/>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7" name="圆角矩形 36"/>
          <p:cNvSpPr/>
          <p:nvPr userDrawn="1"/>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p:transition spd="slow" advTm="0">
    <p:push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03CC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24875"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123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5472113" y="0"/>
            <a:ext cx="1829117" cy="410716"/>
          </a:xfrm>
          <a:prstGeom prst="rect">
            <a:avLst/>
          </a:prstGeom>
          <a:solidFill>
            <a:srgbClr val="73185A"/>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6386739" y="0"/>
                </a:moveTo>
                <a:lnTo>
                  <a:pt x="6432923" y="79628"/>
                </a:lnTo>
                <a:lnTo>
                  <a:pt x="9144000" y="79628"/>
                </a:lnTo>
                <a:lnTo>
                  <a:pt x="9144000" y="367660"/>
                </a:lnTo>
                <a:lnTo>
                  <a:pt x="0" y="367660"/>
                </a:lnTo>
                <a:lnTo>
                  <a:pt x="0" y="79628"/>
                </a:lnTo>
                <a:lnTo>
                  <a:pt x="6340555" y="79628"/>
                </a:lnTo>
                <a:close/>
              </a:path>
            </a:pathLst>
          </a:cu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直角三角形 24"/>
          <p:cNvSpPr/>
          <p:nvPr userDrawn="1"/>
        </p:nvSpPr>
        <p:spPr>
          <a:xfrm flipH="1">
            <a:off x="8302226" y="4288486"/>
            <a:ext cx="950294" cy="853427"/>
          </a:xfrm>
          <a:prstGeom prst="rtTriangle">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灯片编号占位符 1"/>
          <p:cNvSpPr>
            <a:spLocks noGrp="1"/>
          </p:cNvSpPr>
          <p:nvPr>
            <p:ph type="sldNum" sz="quarter" idx="4"/>
          </p:nvPr>
        </p:nvSpPr>
        <p:spPr>
          <a:xfrm>
            <a:off x="8604448" y="4729957"/>
            <a:ext cx="473224" cy="274638"/>
          </a:xfrm>
          <a:prstGeom prst="rect">
            <a:avLst/>
          </a:prstGeom>
        </p:spPr>
        <p:txBody>
          <a:bodyPr vert="horz" lIns="91440" tIns="45720" rIns="91440" bIns="45720" rtlCol="0" anchor="ctr"/>
          <a:lstStyle>
            <a:lvl1pPr algn="r">
              <a:defRPr sz="1200">
                <a:solidFill>
                  <a:schemeClr val="bg1"/>
                </a:solidFill>
              </a:defRPr>
            </a:lvl1pPr>
          </a:lstStyle>
          <a:p>
            <a:fld id="{E06E2961-04C3-4FCD-8318-424E4D2C0A5D}" type="slidenum">
              <a:rPr lang="zh-CN" altLang="en-US" smtClean="0"/>
              <a:pPr/>
              <a:t>‹#›</a:t>
            </a:fld>
            <a:endParaRPr lang="zh-CN" altLang="en-US" dirty="0"/>
          </a:p>
        </p:txBody>
      </p:sp>
      <p:sp>
        <p:nvSpPr>
          <p:cNvPr id="27" name="圆角矩形 26"/>
          <p:cNvSpPr/>
          <p:nvPr userDrawn="1"/>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绪 论</a:t>
            </a:r>
          </a:p>
        </p:txBody>
      </p:sp>
      <p:sp>
        <p:nvSpPr>
          <p:cNvPr id="32" name="圆角矩形 31"/>
          <p:cNvSpPr/>
          <p:nvPr userDrawn="1"/>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3" name="圆角矩形 32"/>
          <p:cNvSpPr/>
          <p:nvPr userDrawn="1"/>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6" name="圆角矩形 35"/>
          <p:cNvSpPr/>
          <p:nvPr userDrawn="1"/>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7" name="圆角矩形 36"/>
          <p:cNvSpPr/>
          <p:nvPr userDrawn="1"/>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p:transition spd="slow" advTm="0">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03CC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24875"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3083" y="-5035"/>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7290593" y="0"/>
            <a:ext cx="1853407" cy="410716"/>
          </a:xfrm>
          <a:prstGeom prst="rect">
            <a:avLst/>
          </a:prstGeom>
          <a:solidFill>
            <a:srgbClr val="73185A"/>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8224747" y="0"/>
                </a:moveTo>
                <a:lnTo>
                  <a:pt x="8270931" y="79628"/>
                </a:lnTo>
                <a:lnTo>
                  <a:pt x="9144000" y="79628"/>
                </a:lnTo>
                <a:lnTo>
                  <a:pt x="9144000" y="367660"/>
                </a:lnTo>
                <a:lnTo>
                  <a:pt x="0" y="367660"/>
                </a:lnTo>
                <a:lnTo>
                  <a:pt x="0" y="79628"/>
                </a:lnTo>
                <a:lnTo>
                  <a:pt x="8178563" y="79628"/>
                </a:lnTo>
                <a:close/>
              </a:path>
            </a:pathLst>
          </a:custGeom>
          <a:solidFill>
            <a:srgbClr val="F7FB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直角三角形 24"/>
          <p:cNvSpPr/>
          <p:nvPr userDrawn="1"/>
        </p:nvSpPr>
        <p:spPr>
          <a:xfrm flipH="1">
            <a:off x="8302226" y="4288486"/>
            <a:ext cx="950294" cy="853427"/>
          </a:xfrm>
          <a:prstGeom prst="rtTriangle">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灯片编号占位符 1"/>
          <p:cNvSpPr>
            <a:spLocks noGrp="1"/>
          </p:cNvSpPr>
          <p:nvPr>
            <p:ph type="sldNum" sz="quarter" idx="4"/>
          </p:nvPr>
        </p:nvSpPr>
        <p:spPr>
          <a:xfrm>
            <a:off x="8604448" y="4729957"/>
            <a:ext cx="473224" cy="274638"/>
          </a:xfrm>
          <a:prstGeom prst="rect">
            <a:avLst/>
          </a:prstGeom>
        </p:spPr>
        <p:txBody>
          <a:bodyPr vert="horz" lIns="91440" tIns="45720" rIns="91440" bIns="45720" rtlCol="0" anchor="ctr"/>
          <a:lstStyle>
            <a:lvl1pPr algn="r">
              <a:defRPr sz="1200">
                <a:solidFill>
                  <a:schemeClr val="bg1"/>
                </a:solidFill>
              </a:defRPr>
            </a:lvl1pPr>
          </a:lstStyle>
          <a:p>
            <a:fld id="{E06E2961-04C3-4FCD-8318-424E4D2C0A5D}" type="slidenum">
              <a:rPr lang="zh-CN" altLang="en-US" smtClean="0"/>
              <a:pPr/>
              <a:t>‹#›</a:t>
            </a:fld>
            <a:endParaRPr lang="zh-CN" altLang="en-US" dirty="0"/>
          </a:p>
        </p:txBody>
      </p:sp>
      <p:sp>
        <p:nvSpPr>
          <p:cNvPr id="27" name="圆角矩形 26"/>
          <p:cNvSpPr/>
          <p:nvPr userDrawn="1"/>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绪 论</a:t>
            </a:r>
          </a:p>
        </p:txBody>
      </p:sp>
      <p:sp>
        <p:nvSpPr>
          <p:cNvPr id="32" name="圆角矩形 31"/>
          <p:cNvSpPr/>
          <p:nvPr userDrawn="1"/>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3" name="圆角矩形 32"/>
          <p:cNvSpPr/>
          <p:nvPr userDrawn="1"/>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8" name="圆角矩形 37"/>
          <p:cNvSpPr/>
          <p:nvPr userDrawn="1"/>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9" name="圆角矩形 38"/>
          <p:cNvSpPr/>
          <p:nvPr userDrawn="1"/>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p:transition spd="slow" advTm="0">
    <p:push di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4" name="矩形 3"/>
          <p:cNvSpPr/>
          <p:nvPr userDrawn="1"/>
        </p:nvSpPr>
        <p:spPr>
          <a:xfrm>
            <a:off x="0" y="0"/>
            <a:ext cx="9144000" cy="410400"/>
          </a:xfrm>
          <a:prstGeom prst="rect">
            <a:avLst/>
          </a:prstGeom>
          <a:gradFill flip="none" rotWithShape="1">
            <a:gsLst>
              <a:gs pos="3000">
                <a:srgbClr val="73185A">
                  <a:lumMod val="94000"/>
                  <a:lumOff val="6000"/>
                </a:srgbClr>
              </a:gs>
              <a:gs pos="63000">
                <a:srgbClr val="00B0F0"/>
              </a:gs>
              <a:gs pos="50000">
                <a:srgbClr val="6699FF"/>
              </a:gs>
              <a:gs pos="30000">
                <a:srgbClr val="B34DFF"/>
              </a:gs>
              <a:gs pos="39000">
                <a:srgbClr val="FF00FF"/>
              </a:gs>
              <a:gs pos="22500">
                <a:srgbClr val="9933FF"/>
              </a:gs>
              <a:gs pos="12000">
                <a:srgbClr val="7030A0"/>
              </a:gs>
              <a:gs pos="79000">
                <a:srgbClr val="CCFFCC"/>
              </a:gs>
              <a:gs pos="95000">
                <a:srgbClr val="03CCCE"/>
              </a:gs>
            </a:gsLst>
            <a:path path="circle">
              <a:fillToRect l="100000" t="100000"/>
            </a:path>
            <a:tileRect r="-100000" b="-100000"/>
          </a:gradFill>
          <a:ln>
            <a:noFill/>
          </a:ln>
          <a:effectLst>
            <a:reflection stA="500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264938" y="0"/>
            <a:ext cx="432000" cy="626741"/>
            <a:chOff x="841003" y="360040"/>
            <a:chExt cx="504056" cy="836712"/>
          </a:xfrm>
          <a:gradFill flip="none" rotWithShape="1">
            <a:gsLst>
              <a:gs pos="3000">
                <a:srgbClr val="73185A">
                  <a:lumMod val="94000"/>
                  <a:lumOff val="6000"/>
                </a:srgbClr>
              </a:gs>
              <a:gs pos="63000">
                <a:srgbClr val="00B0F0"/>
              </a:gs>
              <a:gs pos="50000">
                <a:srgbClr val="6699FF"/>
              </a:gs>
              <a:gs pos="30000">
                <a:srgbClr val="B34DFF"/>
              </a:gs>
              <a:gs pos="39000">
                <a:srgbClr val="FF00FF"/>
              </a:gs>
              <a:gs pos="22500">
                <a:srgbClr val="9933FF"/>
              </a:gs>
              <a:gs pos="12000">
                <a:srgbClr val="7030A0"/>
              </a:gs>
              <a:gs pos="79000">
                <a:srgbClr val="CCFFCC"/>
              </a:gs>
              <a:gs pos="95000">
                <a:srgbClr val="03CCCE"/>
              </a:gs>
            </a:gsLst>
            <a:lin ang="2700000" scaled="1"/>
            <a:tileRect/>
          </a:gradFill>
        </p:grpSpPr>
        <p:sp>
          <p:nvSpPr>
            <p:cNvPr id="6" name="矩形 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9"/>
          <p:cNvSpPr txBox="1"/>
          <p:nvPr userDrawn="1"/>
        </p:nvSpPr>
        <p:spPr>
          <a:xfrm>
            <a:off x="718103" y="62853"/>
            <a:ext cx="829562" cy="284693"/>
          </a:xfrm>
          <a:prstGeom prst="rect">
            <a:avLst/>
          </a:prstGeom>
          <a:noFill/>
        </p:spPr>
        <p:txBody>
          <a:bodyPr wrap="square" lIns="68580" tIns="34290" rIns="68580" bIns="34290" rtlCol="0">
            <a:spAutoFit/>
          </a:bodyPr>
          <a:lstStyle/>
          <a:p>
            <a:pPr algn="ctr"/>
            <a:r>
              <a:rPr lang="en-US" altLang="zh-CN" sz="14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FAQ</a:t>
            </a:r>
            <a:endParaRPr lang="zh-CN" altLang="en-US" sz="14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grpSp>
        <p:nvGrpSpPr>
          <p:cNvPr id="9" name="组合 8"/>
          <p:cNvGrpSpPr/>
          <p:nvPr userDrawn="1"/>
        </p:nvGrpSpPr>
        <p:grpSpPr>
          <a:xfrm>
            <a:off x="287568" y="67031"/>
            <a:ext cx="396000" cy="288000"/>
            <a:chOff x="3635896" y="1922884"/>
            <a:chExt cx="516045" cy="382660"/>
          </a:xfrm>
          <a:solidFill>
            <a:schemeClr val="bg1"/>
          </a:solidFill>
        </p:grpSpPr>
        <p:sp>
          <p:nvSpPr>
            <p:cNvPr id="10" name="Freeform 17"/>
            <p:cNvSpPr>
              <a:spLocks/>
            </p:cNvSpPr>
            <p:nvPr/>
          </p:nvSpPr>
          <p:spPr bwMode="auto">
            <a:xfrm>
              <a:off x="3830506" y="2014722"/>
              <a:ext cx="321435" cy="290822"/>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11" name="Freeform 18"/>
            <p:cNvSpPr>
              <a:spLocks/>
            </p:cNvSpPr>
            <p:nvPr/>
          </p:nvSpPr>
          <p:spPr bwMode="auto">
            <a:xfrm>
              <a:off x="3635896" y="1922884"/>
              <a:ext cx="332367" cy="288634"/>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grpSp>
      <p:sp>
        <p:nvSpPr>
          <p:cNvPr id="12" name="直角三角形 11"/>
          <p:cNvSpPr/>
          <p:nvPr userDrawn="1"/>
        </p:nvSpPr>
        <p:spPr>
          <a:xfrm flipH="1">
            <a:off x="8302226" y="4288486"/>
            <a:ext cx="950294" cy="853427"/>
          </a:xfrm>
          <a:prstGeom prst="rtTriangle">
            <a:avLst/>
          </a:prstGeom>
          <a:gradFill flip="none" rotWithShape="1">
            <a:gsLst>
              <a:gs pos="3000">
                <a:srgbClr val="73185A">
                  <a:lumMod val="94000"/>
                  <a:lumOff val="6000"/>
                </a:srgbClr>
              </a:gs>
              <a:gs pos="63000">
                <a:srgbClr val="00B0F0"/>
              </a:gs>
              <a:gs pos="50000">
                <a:srgbClr val="6699FF"/>
              </a:gs>
              <a:gs pos="30000">
                <a:srgbClr val="B34DFF"/>
              </a:gs>
              <a:gs pos="39000">
                <a:srgbClr val="FF00FF"/>
              </a:gs>
              <a:gs pos="22500">
                <a:srgbClr val="9933FF"/>
              </a:gs>
              <a:gs pos="12000">
                <a:srgbClr val="7030A0"/>
              </a:gs>
              <a:gs pos="79000">
                <a:srgbClr val="CCFFCC"/>
              </a:gs>
              <a:gs pos="95000">
                <a:srgbClr val="03CCC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2"/>
          <p:cNvSpPr>
            <a:spLocks noGrp="1"/>
          </p:cNvSpPr>
          <p:nvPr>
            <p:ph type="sldNum" sz="quarter" idx="10"/>
          </p:nvPr>
        </p:nvSpPr>
        <p:spPr/>
        <p:txBody>
          <a:bodyPr/>
          <a:lstStyle>
            <a:lvl1pPr>
              <a:defRPr>
                <a:solidFill>
                  <a:schemeClr val="bg1"/>
                </a:solidFill>
              </a:defRPr>
            </a:lvl1pPr>
          </a:lstStyle>
          <a:p>
            <a:fld id="{E06E2961-04C3-4FCD-8318-424E4D2C0A5D}" type="slidenum">
              <a:rPr lang="zh-CN" altLang="en-US" smtClean="0"/>
              <a:pPr/>
              <a:t>‹#›</a:t>
            </a:fld>
            <a:endParaRPr lang="zh-CN" altLang="en-US" dirty="0"/>
          </a:p>
        </p:txBody>
      </p:sp>
    </p:spTree>
    <p:extLst>
      <p:ext uri="{BB962C8B-B14F-4D97-AF65-F5344CB8AC3E}">
        <p14:creationId xmlns:p14="http://schemas.microsoft.com/office/powerpoint/2010/main" val="995577867"/>
      </p:ext>
    </p:extLst>
  </p:cSld>
  <p:clrMapOvr>
    <a:masterClrMapping/>
  </p:clrMapOvr>
  <p:transition spd="slow" advTm="0">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8532440" y="4816598"/>
            <a:ext cx="473224" cy="274638"/>
          </a:xfrm>
          <a:prstGeom prst="rect">
            <a:avLst/>
          </a:prstGeom>
        </p:spPr>
        <p:txBody>
          <a:bodyPr vert="horz" lIns="91440" tIns="45720" rIns="91440" bIns="45720" rtlCol="0" anchor="ctr"/>
          <a:lstStyle>
            <a:lvl1pPr algn="r">
              <a:defRPr sz="1200">
                <a:solidFill>
                  <a:schemeClr val="tx1">
                    <a:tint val="75000"/>
                  </a:schemeClr>
                </a:solidFill>
              </a:defRPr>
            </a:lvl1pPr>
          </a:lstStyle>
          <a:p>
            <a:fld id="{E06E2961-04C3-4FCD-8318-424E4D2C0A5D}" type="slidenum">
              <a:rPr lang="zh-CN" altLang="en-US" smtClean="0"/>
              <a:t>‹#›</a:t>
            </a:fld>
            <a:endParaRPr lang="zh-CN" altLang="en-US" dirty="0"/>
          </a:p>
        </p:txBody>
      </p:sp>
      <p:grpSp>
        <p:nvGrpSpPr>
          <p:cNvPr id="3" name="组合 2"/>
          <p:cNvGrpSpPr/>
          <p:nvPr userDrawn="1"/>
        </p:nvGrpSpPr>
        <p:grpSpPr>
          <a:xfrm>
            <a:off x="3356881" y="4714210"/>
            <a:ext cx="2430239" cy="377026"/>
            <a:chOff x="3347864" y="4714210"/>
            <a:chExt cx="2430239" cy="377026"/>
          </a:xfrm>
        </p:grpSpPr>
        <p:sp>
          <p:nvSpPr>
            <p:cNvPr id="4" name="Text Box 19"/>
            <p:cNvSpPr txBox="1">
              <a:spLocks noChangeArrowheads="1"/>
            </p:cNvSpPr>
            <p:nvPr userDrawn="1"/>
          </p:nvSpPr>
          <p:spPr bwMode="auto">
            <a:xfrm>
              <a:off x="3725938" y="4714210"/>
              <a:ext cx="2052165" cy="3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000" b="0" dirty="0" smtClean="0">
                  <a:solidFill>
                    <a:srgbClr val="73185A"/>
                  </a:solidFill>
                  <a:latin typeface="微软雅黑" pitchFamily="34" charset="-122"/>
                  <a:ea typeface="微软雅黑" pitchFamily="34" charset="-122"/>
                </a:rPr>
                <a:t>智能信息处理实验室 </a:t>
              </a:r>
              <a:r>
                <a:rPr lang="zh-CN" altLang="en-US" sz="1050" b="0" dirty="0" smtClean="0">
                  <a:solidFill>
                    <a:srgbClr val="73185A"/>
                  </a:solidFill>
                  <a:latin typeface="微软雅黑" pitchFamily="34" charset="-122"/>
                  <a:ea typeface="微软雅黑" pitchFamily="34" charset="-122"/>
                </a:rPr>
                <a:t> </a:t>
              </a:r>
              <a:endParaRPr lang="en-US" altLang="zh-CN" sz="1050" b="0" dirty="0" smtClean="0">
                <a:solidFill>
                  <a:srgbClr val="73185A"/>
                </a:solidFill>
                <a:latin typeface="微软雅黑" pitchFamily="34" charset="-122"/>
                <a:ea typeface="微软雅黑" pitchFamily="34" charset="-122"/>
              </a:endParaRPr>
            </a:p>
            <a:p>
              <a:pPr algn="ctr"/>
              <a:r>
                <a:rPr lang="en-US" altLang="zh-CN" sz="800" b="0" dirty="0" smtClean="0">
                  <a:solidFill>
                    <a:srgbClr val="73185A"/>
                  </a:solidFill>
                  <a:latin typeface="微软雅黑" pitchFamily="34" charset="-122"/>
                  <a:ea typeface="微软雅黑" pitchFamily="34" charset="-122"/>
                </a:rPr>
                <a:t>Intelligent Information Processing Lab</a:t>
              </a:r>
              <a:endParaRPr lang="en-US" altLang="zh-CN" sz="800" b="0" dirty="0">
                <a:solidFill>
                  <a:srgbClr val="73185A"/>
                </a:solidFill>
                <a:latin typeface="微软雅黑" pitchFamily="34" charset="-122"/>
                <a:ea typeface="微软雅黑" pitchFamily="34" charset="-122"/>
              </a:endParaRPr>
            </a:p>
          </p:txBody>
        </p:sp>
        <p:sp>
          <p:nvSpPr>
            <p:cNvPr id="6" name="Freeform 9"/>
            <p:cNvSpPr>
              <a:spLocks noEditPoints="1"/>
            </p:cNvSpPr>
            <p:nvPr userDrawn="1"/>
          </p:nvSpPr>
          <p:spPr bwMode="auto">
            <a:xfrm>
              <a:off x="3347864" y="4753944"/>
              <a:ext cx="468337" cy="310530"/>
            </a:xfrm>
            <a:custGeom>
              <a:avLst/>
              <a:gdLst>
                <a:gd name="T0" fmla="*/ 208 w 210"/>
                <a:gd name="T1" fmla="*/ 38 h 141"/>
                <a:gd name="T2" fmla="*/ 106 w 210"/>
                <a:gd name="T3" fmla="*/ 70 h 141"/>
                <a:gd name="T4" fmla="*/ 105 w 210"/>
                <a:gd name="T5" fmla="*/ 71 h 141"/>
                <a:gd name="T6" fmla="*/ 104 w 210"/>
                <a:gd name="T7" fmla="*/ 70 h 141"/>
                <a:gd name="T8" fmla="*/ 44 w 210"/>
                <a:gd name="T9" fmla="*/ 52 h 141"/>
                <a:gd name="T10" fmla="*/ 35 w 210"/>
                <a:gd name="T11" fmla="*/ 78 h 141"/>
                <a:gd name="T12" fmla="*/ 41 w 210"/>
                <a:gd name="T13" fmla="*/ 88 h 141"/>
                <a:gd name="T14" fmla="*/ 35 w 210"/>
                <a:gd name="T15" fmla="*/ 98 h 141"/>
                <a:gd name="T16" fmla="*/ 41 w 210"/>
                <a:gd name="T17" fmla="*/ 138 h 141"/>
                <a:gd name="T18" fmla="*/ 40 w 210"/>
                <a:gd name="T19" fmla="*/ 140 h 141"/>
                <a:gd name="T20" fmla="*/ 38 w 210"/>
                <a:gd name="T21" fmla="*/ 141 h 141"/>
                <a:gd name="T22" fmla="*/ 20 w 210"/>
                <a:gd name="T23" fmla="*/ 141 h 141"/>
                <a:gd name="T24" fmla="*/ 18 w 210"/>
                <a:gd name="T25" fmla="*/ 140 h 141"/>
                <a:gd name="T26" fmla="*/ 17 w 210"/>
                <a:gd name="T27" fmla="*/ 138 h 141"/>
                <a:gd name="T28" fmla="*/ 22 w 210"/>
                <a:gd name="T29" fmla="*/ 98 h 141"/>
                <a:gd name="T30" fmla="*/ 17 w 210"/>
                <a:gd name="T31" fmla="*/ 88 h 141"/>
                <a:gd name="T32" fmla="*/ 23 w 210"/>
                <a:gd name="T33" fmla="*/ 78 h 141"/>
                <a:gd name="T34" fmla="*/ 32 w 210"/>
                <a:gd name="T35" fmla="*/ 48 h 141"/>
                <a:gd name="T36" fmla="*/ 2 w 210"/>
                <a:gd name="T37" fmla="*/ 38 h 141"/>
                <a:gd name="T38" fmla="*/ 0 w 210"/>
                <a:gd name="T39" fmla="*/ 35 h 141"/>
                <a:gd name="T40" fmla="*/ 2 w 210"/>
                <a:gd name="T41" fmla="*/ 33 h 141"/>
                <a:gd name="T42" fmla="*/ 104 w 210"/>
                <a:gd name="T43" fmla="*/ 0 h 141"/>
                <a:gd name="T44" fmla="*/ 105 w 210"/>
                <a:gd name="T45" fmla="*/ 0 h 141"/>
                <a:gd name="T46" fmla="*/ 106 w 210"/>
                <a:gd name="T47" fmla="*/ 0 h 141"/>
                <a:gd name="T48" fmla="*/ 208 w 210"/>
                <a:gd name="T49" fmla="*/ 33 h 141"/>
                <a:gd name="T50" fmla="*/ 210 w 210"/>
                <a:gd name="T51" fmla="*/ 35 h 141"/>
                <a:gd name="T52" fmla="*/ 208 w 210"/>
                <a:gd name="T53" fmla="*/ 38 h 141"/>
                <a:gd name="T54" fmla="*/ 164 w 210"/>
                <a:gd name="T55" fmla="*/ 94 h 141"/>
                <a:gd name="T56" fmla="*/ 105 w 210"/>
                <a:gd name="T57" fmla="*/ 117 h 141"/>
                <a:gd name="T58" fmla="*/ 46 w 210"/>
                <a:gd name="T59" fmla="*/ 94 h 141"/>
                <a:gd name="T60" fmla="*/ 48 w 210"/>
                <a:gd name="T61" fmla="*/ 65 h 141"/>
                <a:gd name="T62" fmla="*/ 101 w 210"/>
                <a:gd name="T63" fmla="*/ 82 h 141"/>
                <a:gd name="T64" fmla="*/ 105 w 210"/>
                <a:gd name="T65" fmla="*/ 82 h 141"/>
                <a:gd name="T66" fmla="*/ 109 w 210"/>
                <a:gd name="T67" fmla="*/ 82 h 141"/>
                <a:gd name="T68" fmla="*/ 162 w 210"/>
                <a:gd name="T69" fmla="*/ 65 h 141"/>
                <a:gd name="T70" fmla="*/ 164 w 210"/>
                <a:gd name="T71" fmla="*/ 9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1">
                  <a:moveTo>
                    <a:pt x="208" y="38"/>
                  </a:moveTo>
                  <a:cubicBezTo>
                    <a:pt x="106" y="70"/>
                    <a:pt x="106" y="70"/>
                    <a:pt x="106" y="70"/>
                  </a:cubicBezTo>
                  <a:cubicBezTo>
                    <a:pt x="106" y="71"/>
                    <a:pt x="105" y="71"/>
                    <a:pt x="105" y="71"/>
                  </a:cubicBezTo>
                  <a:cubicBezTo>
                    <a:pt x="105" y="71"/>
                    <a:pt x="104" y="71"/>
                    <a:pt x="104" y="70"/>
                  </a:cubicBezTo>
                  <a:cubicBezTo>
                    <a:pt x="44" y="52"/>
                    <a:pt x="44" y="52"/>
                    <a:pt x="44" y="52"/>
                  </a:cubicBezTo>
                  <a:cubicBezTo>
                    <a:pt x="39" y="56"/>
                    <a:pt x="36" y="66"/>
                    <a:pt x="35" y="78"/>
                  </a:cubicBezTo>
                  <a:cubicBezTo>
                    <a:pt x="38" y="80"/>
                    <a:pt x="41" y="84"/>
                    <a:pt x="41" y="88"/>
                  </a:cubicBezTo>
                  <a:cubicBezTo>
                    <a:pt x="41" y="92"/>
                    <a:pt x="38" y="96"/>
                    <a:pt x="35" y="98"/>
                  </a:cubicBezTo>
                  <a:cubicBezTo>
                    <a:pt x="41" y="138"/>
                    <a:pt x="41" y="138"/>
                    <a:pt x="41" y="138"/>
                  </a:cubicBezTo>
                  <a:cubicBezTo>
                    <a:pt x="41" y="138"/>
                    <a:pt x="40" y="139"/>
                    <a:pt x="40" y="140"/>
                  </a:cubicBezTo>
                  <a:cubicBezTo>
                    <a:pt x="39" y="141"/>
                    <a:pt x="38" y="141"/>
                    <a:pt x="38" y="141"/>
                  </a:cubicBezTo>
                  <a:cubicBezTo>
                    <a:pt x="20" y="141"/>
                    <a:pt x="20" y="141"/>
                    <a:pt x="20" y="141"/>
                  </a:cubicBezTo>
                  <a:cubicBezTo>
                    <a:pt x="19" y="141"/>
                    <a:pt x="18" y="141"/>
                    <a:pt x="18" y="140"/>
                  </a:cubicBezTo>
                  <a:cubicBezTo>
                    <a:pt x="17" y="139"/>
                    <a:pt x="17" y="138"/>
                    <a:pt x="17" y="138"/>
                  </a:cubicBezTo>
                  <a:cubicBezTo>
                    <a:pt x="22" y="98"/>
                    <a:pt x="22" y="98"/>
                    <a:pt x="22" y="98"/>
                  </a:cubicBezTo>
                  <a:cubicBezTo>
                    <a:pt x="19" y="96"/>
                    <a:pt x="17" y="92"/>
                    <a:pt x="17" y="88"/>
                  </a:cubicBezTo>
                  <a:cubicBezTo>
                    <a:pt x="17" y="84"/>
                    <a:pt x="20" y="80"/>
                    <a:pt x="23" y="78"/>
                  </a:cubicBezTo>
                  <a:cubicBezTo>
                    <a:pt x="24" y="67"/>
                    <a:pt x="26" y="56"/>
                    <a:pt x="32" y="48"/>
                  </a:cubicBezTo>
                  <a:cubicBezTo>
                    <a:pt x="2" y="38"/>
                    <a:pt x="2" y="38"/>
                    <a:pt x="2" y="38"/>
                  </a:cubicBezTo>
                  <a:cubicBezTo>
                    <a:pt x="0" y="38"/>
                    <a:pt x="0" y="37"/>
                    <a:pt x="0" y="35"/>
                  </a:cubicBezTo>
                  <a:cubicBezTo>
                    <a:pt x="0" y="34"/>
                    <a:pt x="0" y="33"/>
                    <a:pt x="2" y="33"/>
                  </a:cubicBezTo>
                  <a:cubicBezTo>
                    <a:pt x="104" y="0"/>
                    <a:pt x="104" y="0"/>
                    <a:pt x="104" y="0"/>
                  </a:cubicBezTo>
                  <a:cubicBezTo>
                    <a:pt x="104" y="0"/>
                    <a:pt x="105" y="0"/>
                    <a:pt x="105" y="0"/>
                  </a:cubicBezTo>
                  <a:cubicBezTo>
                    <a:pt x="105" y="0"/>
                    <a:pt x="106" y="0"/>
                    <a:pt x="106" y="0"/>
                  </a:cubicBezTo>
                  <a:cubicBezTo>
                    <a:pt x="208" y="33"/>
                    <a:pt x="208" y="33"/>
                    <a:pt x="208" y="33"/>
                  </a:cubicBezTo>
                  <a:cubicBezTo>
                    <a:pt x="210" y="33"/>
                    <a:pt x="210" y="34"/>
                    <a:pt x="210" y="35"/>
                  </a:cubicBezTo>
                  <a:cubicBezTo>
                    <a:pt x="210" y="37"/>
                    <a:pt x="210" y="38"/>
                    <a:pt x="208" y="38"/>
                  </a:cubicBezTo>
                  <a:close/>
                  <a:moveTo>
                    <a:pt x="164" y="94"/>
                  </a:moveTo>
                  <a:cubicBezTo>
                    <a:pt x="164" y="107"/>
                    <a:pt x="137" y="117"/>
                    <a:pt x="105" y="117"/>
                  </a:cubicBezTo>
                  <a:cubicBezTo>
                    <a:pt x="73" y="117"/>
                    <a:pt x="46" y="107"/>
                    <a:pt x="46" y="94"/>
                  </a:cubicBezTo>
                  <a:cubicBezTo>
                    <a:pt x="48" y="65"/>
                    <a:pt x="48" y="65"/>
                    <a:pt x="48" y="65"/>
                  </a:cubicBezTo>
                  <a:cubicBezTo>
                    <a:pt x="101" y="82"/>
                    <a:pt x="101" y="82"/>
                    <a:pt x="101" y="82"/>
                  </a:cubicBezTo>
                  <a:cubicBezTo>
                    <a:pt x="102" y="82"/>
                    <a:pt x="104" y="82"/>
                    <a:pt x="105" y="82"/>
                  </a:cubicBezTo>
                  <a:cubicBezTo>
                    <a:pt x="106" y="82"/>
                    <a:pt x="108" y="82"/>
                    <a:pt x="109" y="82"/>
                  </a:cubicBezTo>
                  <a:cubicBezTo>
                    <a:pt x="162" y="65"/>
                    <a:pt x="162" y="65"/>
                    <a:pt x="162" y="65"/>
                  </a:cubicBezTo>
                  <a:lnTo>
                    <a:pt x="164" y="94"/>
                  </a:ln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73185A"/>
                </a:solidFill>
                <a:latin typeface="微软雅黑"/>
                <a:ea typeface="微软雅黑"/>
                <a:sym typeface="Gill Sans"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Tm="0">
    <p:push dir="u"/>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1.xml"/><Relationship Id="rId7" Type="http://schemas.openxmlformats.org/officeDocument/2006/relationships/image" Target="../media/image1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10.xml"/><Relationship Id="rId11" Type="http://schemas.openxmlformats.org/officeDocument/2006/relationships/image" Target="../media/image21.png"/><Relationship Id="rId5" Type="http://schemas.openxmlformats.org/officeDocument/2006/relationships/slideLayout" Target="../slideLayouts/slideLayout5.xml"/><Relationship Id="rId10" Type="http://schemas.openxmlformats.org/officeDocument/2006/relationships/image" Target="../media/image20.png"/><Relationship Id="rId4" Type="http://schemas.openxmlformats.org/officeDocument/2006/relationships/tags" Target="../tags/tag12.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image" Target="../media/image2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12.xml"/><Relationship Id="rId11" Type="http://schemas.openxmlformats.org/officeDocument/2006/relationships/image" Target="../media/image26.png"/><Relationship Id="rId5" Type="http://schemas.openxmlformats.org/officeDocument/2006/relationships/slideLayout" Target="../slideLayouts/slideLayout5.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6.png"/><Relationship Id="rId3" Type="http://schemas.openxmlformats.org/officeDocument/2006/relationships/tags" Target="../tags/tag19.xml"/><Relationship Id="rId7" Type="http://schemas.openxmlformats.org/officeDocument/2006/relationships/notesSlide" Target="../notesSlides/notesSlide13.xml"/><Relationship Id="rId12" Type="http://schemas.openxmlformats.org/officeDocument/2006/relationships/image" Target="../media/image3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0.png"/><Relationship Id="rId5" Type="http://schemas.openxmlformats.org/officeDocument/2006/relationships/tags" Target="../tags/tag21.xml"/><Relationship Id="rId10"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6.png"/><Relationship Id="rId5" Type="http://schemas.openxmlformats.org/officeDocument/2006/relationships/image" Target="../media/image3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38.png"/><Relationship Id="rId3" Type="http://schemas.openxmlformats.org/officeDocument/2006/relationships/tags" Target="../tags/tag26.xml"/><Relationship Id="rId7" Type="http://schemas.openxmlformats.org/officeDocument/2006/relationships/slideLayout" Target="../slideLayouts/slideLayout6.xml"/><Relationship Id="rId12" Type="http://schemas.openxmlformats.org/officeDocument/2006/relationships/image" Target="../media/image37.png"/><Relationship Id="rId2" Type="http://schemas.openxmlformats.org/officeDocument/2006/relationships/tags" Target="../tags/tag25.xml"/><Relationship Id="rId16" Type="http://schemas.openxmlformats.org/officeDocument/2006/relationships/image" Target="../media/image41.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36.png"/><Relationship Id="rId5" Type="http://schemas.openxmlformats.org/officeDocument/2006/relationships/tags" Target="../tags/tag28.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27.xml"/><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3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8.xml"/><Relationship Id="rId11" Type="http://schemas.openxmlformats.org/officeDocument/2006/relationships/image" Target="../media/image46.png"/><Relationship Id="rId5" Type="http://schemas.openxmlformats.org/officeDocument/2006/relationships/slideLayout" Target="../slideLayouts/slideLayout6.xml"/><Relationship Id="rId10" Type="http://schemas.openxmlformats.org/officeDocument/2006/relationships/image" Target="../media/image45.png"/><Relationship Id="rId4" Type="http://schemas.openxmlformats.org/officeDocument/2006/relationships/tags" Target="../tags/tag33.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0.xml"/><Relationship Id="rId7" Type="http://schemas.openxmlformats.org/officeDocument/2006/relationships/image" Target="../media/image5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3.png"/><Relationship Id="rId5" Type="http://schemas.openxmlformats.org/officeDocument/2006/relationships/notesSlide" Target="../notesSlides/notesSlide23.xml"/><Relationship Id="rId10" Type="http://schemas.openxmlformats.org/officeDocument/2006/relationships/image" Target="../media/image57.png"/><Relationship Id="rId4" Type="http://schemas.openxmlformats.org/officeDocument/2006/relationships/slideLayout" Target="../slideLayouts/slideLayout7.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9.xml"/><Relationship Id="rId1" Type="http://schemas.openxmlformats.org/officeDocument/2006/relationships/tags" Target="../tags/tag44.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7.xml"/><Relationship Id="rId7" Type="http://schemas.openxmlformats.org/officeDocument/2006/relationships/image" Target="../media/image6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7.png"/><Relationship Id="rId5" Type="http://schemas.openxmlformats.org/officeDocument/2006/relationships/slideLayout" Target="../slideLayouts/slideLayout9.xml"/><Relationship Id="rId10" Type="http://schemas.openxmlformats.org/officeDocument/2006/relationships/image" Target="../media/image71.png"/><Relationship Id="rId4" Type="http://schemas.openxmlformats.org/officeDocument/2006/relationships/tags" Target="../tags/tag48.xml"/><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png"/><Relationship Id="rId5" Type="http://schemas.openxmlformats.org/officeDocument/2006/relationships/tags" Target="../tags/tag5.xml"/><Relationship Id="rId15" Type="http://schemas.openxmlformats.org/officeDocument/2006/relationships/image" Target="../media/image13.png"/><Relationship Id="rId10" Type="http://schemas.openxmlformats.org/officeDocument/2006/relationships/notesSlide" Target="../notesSlides/notesSlide9.xml"/><Relationship Id="rId19" Type="http://schemas.openxmlformats.org/officeDocument/2006/relationships/image" Target="../media/image17.png"/><Relationship Id="rId4" Type="http://schemas.openxmlformats.org/officeDocument/2006/relationships/tags" Target="../tags/tag4.xml"/><Relationship Id="rId9" Type="http://schemas.openxmlformats.org/officeDocument/2006/relationships/slideLayout" Target="../slideLayouts/slideLayout5.xm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043608" y="1922884"/>
            <a:ext cx="7200800" cy="461665"/>
          </a:xfrm>
          <a:prstGeom prst="rect">
            <a:avLst/>
          </a:prstGeom>
          <a:noFill/>
        </p:spPr>
        <p:txBody>
          <a:bodyPr wrap="square" rtlCol="0">
            <a:spAutoFit/>
          </a:bodyPr>
          <a:lstStyle/>
          <a:p>
            <a:pPr algn="ctr"/>
            <a:r>
              <a:rPr lang="zh-CN" altLang="en-US" sz="2400" dirty="0" smtClean="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基于深度联合矩阵分解的异质数据表征模型研究</a:t>
            </a:r>
            <a:endParaRPr lang="zh-CN" altLang="en-US" sz="2400"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5" name="圆角矩形 34"/>
          <p:cNvSpPr/>
          <p:nvPr/>
        </p:nvSpPr>
        <p:spPr>
          <a:xfrm>
            <a:off x="2399104" y="2770248"/>
            <a:ext cx="4489808" cy="376772"/>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rgbClr val="73185A"/>
                </a:solidFill>
                <a:latin typeface="Times New Roman" panose="02020603050405020304" pitchFamily="18" charset="0"/>
                <a:ea typeface="微软雅黑" pitchFamily="34" charset="-122"/>
                <a:cs typeface="Times New Roman" panose="02020603050405020304" pitchFamily="18" charset="0"/>
              </a:rPr>
              <a:t>Research on Heterogeneous Data Representation Model Based on Deep Collective Matrix Factorization</a:t>
            </a:r>
            <a:endParaRPr lang="zh-CN" altLang="en-US" sz="1200" b="1" dirty="0">
              <a:solidFill>
                <a:srgbClr val="73185A"/>
              </a:solidFill>
              <a:latin typeface="Times New Roman" panose="02020603050405020304" pitchFamily="18" charset="0"/>
              <a:ea typeface="微软雅黑" pitchFamily="34" charset="-122"/>
              <a:cs typeface="Times New Roman" panose="02020603050405020304" pitchFamily="18" charset="0"/>
            </a:endParaRPr>
          </a:p>
        </p:txBody>
      </p:sp>
      <p:grpSp>
        <p:nvGrpSpPr>
          <p:cNvPr id="37" name="组合 36"/>
          <p:cNvGrpSpPr/>
          <p:nvPr/>
        </p:nvGrpSpPr>
        <p:grpSpPr>
          <a:xfrm>
            <a:off x="2758112" y="3792106"/>
            <a:ext cx="174306" cy="174304"/>
            <a:chOff x="801291" y="3535885"/>
            <a:chExt cx="219347" cy="219347"/>
          </a:xfrm>
        </p:grpSpPr>
        <p:sp>
          <p:nvSpPr>
            <p:cNvPr id="38" name="Oval 10"/>
            <p:cNvSpPr>
              <a:spLocks noChangeArrowheads="1"/>
            </p:cNvSpPr>
            <p:nvPr/>
          </p:nvSpPr>
          <p:spPr bwMode="auto">
            <a:xfrm>
              <a:off x="801291" y="3535885"/>
              <a:ext cx="219347" cy="219347"/>
            </a:xfrm>
            <a:prstGeom prst="ellipse">
              <a:avLst/>
            </a:prstGeom>
            <a:noFill/>
            <a:ln w="9525">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grpSp>
          <p:nvGrpSpPr>
            <p:cNvPr id="39" name="组合 38"/>
            <p:cNvGrpSpPr/>
            <p:nvPr/>
          </p:nvGrpSpPr>
          <p:grpSpPr>
            <a:xfrm>
              <a:off x="860980" y="3583766"/>
              <a:ext cx="100336" cy="114060"/>
              <a:chOff x="860980" y="3583766"/>
              <a:chExt cx="100336" cy="114060"/>
            </a:xfrm>
          </p:grpSpPr>
          <p:sp>
            <p:nvSpPr>
              <p:cNvPr id="4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sp>
            <p:nvSpPr>
              <p:cNvPr id="41"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grpSp>
      </p:grpSp>
      <p:grpSp>
        <p:nvGrpSpPr>
          <p:cNvPr id="42" name="Group 14"/>
          <p:cNvGrpSpPr/>
          <p:nvPr/>
        </p:nvGrpSpPr>
        <p:grpSpPr bwMode="auto">
          <a:xfrm>
            <a:off x="5244968" y="3785708"/>
            <a:ext cx="174306" cy="174304"/>
            <a:chOff x="4248" y="3024"/>
            <a:chExt cx="600" cy="599"/>
          </a:xfrm>
        </p:grpSpPr>
        <p:sp>
          <p:nvSpPr>
            <p:cNvPr id="43" name="Oval 15"/>
            <p:cNvSpPr>
              <a:spLocks noChangeArrowheads="1"/>
            </p:cNvSpPr>
            <p:nvPr/>
          </p:nvSpPr>
          <p:spPr bwMode="auto">
            <a:xfrm>
              <a:off x="4248" y="3024"/>
              <a:ext cx="600" cy="599"/>
            </a:xfrm>
            <a:prstGeom prst="ellipse">
              <a:avLst/>
            </a:prstGeom>
            <a:noFill/>
            <a:ln w="9525">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sp>
            <p:nvSpPr>
              <p:cNvPr id="48"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73185A"/>
                  </a:solidFill>
                  <a:latin typeface="微软雅黑" pitchFamily="34" charset="-122"/>
                  <a:ea typeface="微软雅黑" pitchFamily="34" charset="-122"/>
                </a:endParaRPr>
              </a:p>
            </p:txBody>
          </p:sp>
        </p:grpSp>
      </p:grpSp>
      <p:sp>
        <p:nvSpPr>
          <p:cNvPr id="50" name="Text Box 19"/>
          <p:cNvSpPr txBox="1">
            <a:spLocks noChangeArrowheads="1"/>
          </p:cNvSpPr>
          <p:nvPr/>
        </p:nvSpPr>
        <p:spPr bwMode="auto">
          <a:xfrm>
            <a:off x="2940712" y="3757200"/>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b="1" dirty="0" smtClean="0">
                <a:solidFill>
                  <a:srgbClr val="73185A"/>
                </a:solidFill>
                <a:latin typeface="微软雅黑" pitchFamily="34" charset="-122"/>
                <a:ea typeface="微软雅黑" pitchFamily="34" charset="-122"/>
              </a:rPr>
              <a:t>指导教师：谢茂强 副教授</a:t>
            </a:r>
            <a:endParaRPr lang="en-US" altLang="zh-CN" sz="1000" b="1" dirty="0">
              <a:solidFill>
                <a:srgbClr val="73185A"/>
              </a:solidFill>
              <a:latin typeface="微软雅黑" pitchFamily="34" charset="-122"/>
              <a:ea typeface="微软雅黑" pitchFamily="34" charset="-122"/>
            </a:endParaRPr>
          </a:p>
        </p:txBody>
      </p:sp>
      <p:sp>
        <p:nvSpPr>
          <p:cNvPr id="51" name="Text Box 20"/>
          <p:cNvSpPr txBox="1">
            <a:spLocks noChangeArrowheads="1"/>
          </p:cNvSpPr>
          <p:nvPr/>
        </p:nvSpPr>
        <p:spPr bwMode="auto">
          <a:xfrm>
            <a:off x="5388984" y="3757200"/>
            <a:ext cx="10823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b="1" dirty="0">
                <a:solidFill>
                  <a:srgbClr val="73185A"/>
                </a:solidFill>
                <a:latin typeface="微软雅黑" pitchFamily="34" charset="-122"/>
                <a:ea typeface="微软雅黑" pitchFamily="34" charset="-122"/>
              </a:rPr>
              <a:t>答辩人</a:t>
            </a:r>
            <a:r>
              <a:rPr lang="zh-CN" altLang="en-US" sz="1000" b="1" dirty="0" smtClean="0">
                <a:solidFill>
                  <a:srgbClr val="73185A"/>
                </a:solidFill>
                <a:latin typeface="微软雅黑" pitchFamily="34" charset="-122"/>
                <a:ea typeface="微软雅黑" pitchFamily="34" charset="-122"/>
              </a:rPr>
              <a:t>：刘晓虎</a:t>
            </a:r>
            <a:endParaRPr lang="en-US" altLang="zh-CN" sz="1000" b="1" dirty="0">
              <a:solidFill>
                <a:srgbClr val="73185A"/>
              </a:solidFill>
              <a:latin typeface="微软雅黑" pitchFamily="34" charset="-122"/>
              <a:ea typeface="微软雅黑" pitchFamily="34" charset="-122"/>
            </a:endParaRPr>
          </a:p>
        </p:txBody>
      </p:sp>
      <p:grpSp>
        <p:nvGrpSpPr>
          <p:cNvPr id="2" name="组合 1"/>
          <p:cNvGrpSpPr/>
          <p:nvPr/>
        </p:nvGrpSpPr>
        <p:grpSpPr>
          <a:xfrm>
            <a:off x="2525341" y="194692"/>
            <a:ext cx="4093318" cy="1419170"/>
            <a:chOff x="2478934" y="130133"/>
            <a:chExt cx="4093318" cy="1419170"/>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181" y="370511"/>
              <a:ext cx="2475071" cy="1069231"/>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26816" t="22850" r="22233" b="33435"/>
            <a:stretch/>
          </p:blipFill>
          <p:spPr>
            <a:xfrm>
              <a:off x="2478934" y="130133"/>
              <a:ext cx="1368152" cy="1419170"/>
            </a:xfrm>
            <a:prstGeom prst="rect">
              <a:avLst/>
            </a:prstGeom>
          </p:spPr>
        </p:pic>
      </p:grpSp>
    </p:spTree>
  </p:cSld>
  <p:clrMapOvr>
    <a:masterClrMapping/>
  </p:clrMapOvr>
  <p:transition spd="slow" advTm="15981">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300" fill="hold"/>
                                            <p:tgtEl>
                                              <p:spTgt spid="35"/>
                                            </p:tgtEl>
                                            <p:attrNameLst>
                                              <p:attrName>ppt_w</p:attrName>
                                            </p:attrNameLst>
                                          </p:cBhvr>
                                          <p:tavLst>
                                            <p:tav tm="0">
                                              <p:val>
                                                <p:fltVal val="0"/>
                                              </p:val>
                                            </p:tav>
                                            <p:tav tm="100000">
                                              <p:val>
                                                <p:strVal val="#ppt_w"/>
                                              </p:val>
                                            </p:tav>
                                          </p:tavLst>
                                        </p:anim>
                                        <p:anim calcmode="lin" valueType="num">
                                          <p:cBhvr>
                                            <p:cTn id="15" dur="300" fill="hold"/>
                                            <p:tgtEl>
                                              <p:spTgt spid="35"/>
                                            </p:tgtEl>
                                            <p:attrNameLst>
                                              <p:attrName>ppt_h</p:attrName>
                                            </p:attrNameLst>
                                          </p:cBhvr>
                                          <p:tavLst>
                                            <p:tav tm="0">
                                              <p:val>
                                                <p:fltVal val="0"/>
                                              </p:val>
                                            </p:tav>
                                            <p:tav tm="100000">
                                              <p:val>
                                                <p:strVal val="#ppt_h"/>
                                              </p:val>
                                            </p:tav>
                                          </p:tavLst>
                                        </p:anim>
                                        <p:animEffect transition="in" filter="fade">
                                          <p:cBhvr>
                                            <p:cTn id="16" dur="300"/>
                                            <p:tgtEl>
                                              <p:spTgt spid="35"/>
                                            </p:tgtEl>
                                          </p:cBhvr>
                                        </p:animEffect>
                                      </p:childTnLst>
                                    </p:cTn>
                                  </p:par>
                                  <p:par>
                                    <p:cTn id="17" presetID="2" presetClass="entr" presetSubtype="4" fill="hold" nodeType="withEffect" p14:presetBounceEnd="60000">
                                      <p:stCondLst>
                                        <p:cond delay="1350"/>
                                      </p:stCondLst>
                                      <p:childTnLst>
                                        <p:set>
                                          <p:cBhvr>
                                            <p:cTn id="18" dur="1" fill="hold">
                                              <p:stCondLst>
                                                <p:cond delay="0"/>
                                              </p:stCondLst>
                                            </p:cTn>
                                            <p:tgtEl>
                                              <p:spTgt spid="37"/>
                                            </p:tgtEl>
                                            <p:attrNameLst>
                                              <p:attrName>style.visibility</p:attrName>
                                            </p:attrNameLst>
                                          </p:cBhvr>
                                          <p:to>
                                            <p:strVal val="visible"/>
                                          </p:to>
                                        </p:set>
                                        <p:anim calcmode="lin" valueType="num" p14:bounceEnd="60000">
                                          <p:cBhvr additive="base">
                                            <p:cTn id="19" dur="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1350"/>
                                      </p:stCondLst>
                                      <p:childTnLst>
                                        <p:set>
                                          <p:cBhvr>
                                            <p:cTn id="22" dur="1" fill="hold">
                                              <p:stCondLst>
                                                <p:cond delay="0"/>
                                              </p:stCondLst>
                                            </p:cTn>
                                            <p:tgtEl>
                                              <p:spTgt spid="42"/>
                                            </p:tgtEl>
                                            <p:attrNameLst>
                                              <p:attrName>style.visibility</p:attrName>
                                            </p:attrNameLst>
                                          </p:cBhvr>
                                          <p:to>
                                            <p:strVal val="visible"/>
                                          </p:to>
                                        </p:set>
                                        <p:anim calcmode="lin" valueType="num" p14:bounceEnd="60000">
                                          <p:cBhvr additive="base">
                                            <p:cTn id="23" dur="5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0000">
                                      <p:stCondLst>
                                        <p:cond delay="1350"/>
                                      </p:stCondLst>
                                      <p:childTnLst>
                                        <p:set>
                                          <p:cBhvr>
                                            <p:cTn id="26" dur="1" fill="hold">
                                              <p:stCondLst>
                                                <p:cond delay="0"/>
                                              </p:stCondLst>
                                            </p:cTn>
                                            <p:tgtEl>
                                              <p:spTgt spid="50"/>
                                            </p:tgtEl>
                                            <p:attrNameLst>
                                              <p:attrName>style.visibility</p:attrName>
                                            </p:attrNameLst>
                                          </p:cBhvr>
                                          <p:to>
                                            <p:strVal val="visible"/>
                                          </p:to>
                                        </p:set>
                                        <p:anim calcmode="lin" valueType="num" p14:bounceEnd="60000">
                                          <p:cBhvr additive="base">
                                            <p:cTn id="27" dur="50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1350"/>
                                      </p:stCondLst>
                                      <p:childTnLst>
                                        <p:set>
                                          <p:cBhvr>
                                            <p:cTn id="30" dur="1" fill="hold">
                                              <p:stCondLst>
                                                <p:cond delay="0"/>
                                              </p:stCondLst>
                                            </p:cTn>
                                            <p:tgtEl>
                                              <p:spTgt spid="51"/>
                                            </p:tgtEl>
                                            <p:attrNameLst>
                                              <p:attrName>style.visibility</p:attrName>
                                            </p:attrNameLst>
                                          </p:cBhvr>
                                          <p:to>
                                            <p:strVal val="visible"/>
                                          </p:to>
                                        </p:set>
                                        <p:anim calcmode="lin" valueType="num" p14:bounceEnd="60000">
                                          <p:cBhvr additive="base">
                                            <p:cTn id="31" dur="5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0" grpId="0" bldLvl="0"/>
          <p:bldP spid="51" grpId="0" bldLvl="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300" fill="hold"/>
                                            <p:tgtEl>
                                              <p:spTgt spid="35"/>
                                            </p:tgtEl>
                                            <p:attrNameLst>
                                              <p:attrName>ppt_w</p:attrName>
                                            </p:attrNameLst>
                                          </p:cBhvr>
                                          <p:tavLst>
                                            <p:tav tm="0">
                                              <p:val>
                                                <p:fltVal val="0"/>
                                              </p:val>
                                            </p:tav>
                                            <p:tav tm="100000">
                                              <p:val>
                                                <p:strVal val="#ppt_w"/>
                                              </p:val>
                                            </p:tav>
                                          </p:tavLst>
                                        </p:anim>
                                        <p:anim calcmode="lin" valueType="num">
                                          <p:cBhvr>
                                            <p:cTn id="15" dur="300" fill="hold"/>
                                            <p:tgtEl>
                                              <p:spTgt spid="35"/>
                                            </p:tgtEl>
                                            <p:attrNameLst>
                                              <p:attrName>ppt_h</p:attrName>
                                            </p:attrNameLst>
                                          </p:cBhvr>
                                          <p:tavLst>
                                            <p:tav tm="0">
                                              <p:val>
                                                <p:fltVal val="0"/>
                                              </p:val>
                                            </p:tav>
                                            <p:tav tm="100000">
                                              <p:val>
                                                <p:strVal val="#ppt_h"/>
                                              </p:val>
                                            </p:tav>
                                          </p:tavLst>
                                        </p:anim>
                                        <p:animEffect transition="in" filter="fade">
                                          <p:cBhvr>
                                            <p:cTn id="16" dur="300"/>
                                            <p:tgtEl>
                                              <p:spTgt spid="35"/>
                                            </p:tgtEl>
                                          </p:cBhvr>
                                        </p:animEffect>
                                      </p:childTnLst>
                                    </p:cTn>
                                  </p:par>
                                  <p:par>
                                    <p:cTn id="17" presetID="2" presetClass="entr" presetSubtype="4" fill="hold" nodeType="withEffect">
                                      <p:stCondLst>
                                        <p:cond delay="135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35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35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35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0" grpId="0" bldLvl="0"/>
          <p:bldP spid="51" grpId="0" bldLvl="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47664" y="378109"/>
            <a:ext cx="2406428" cy="336695"/>
          </a:xfrm>
          <a:prstGeom prst="rect">
            <a:avLst/>
          </a:prstGeom>
        </p:spPr>
        <p:txBody>
          <a:bodyPr wrap="none" anchor="ctr" anchorCtr="0">
            <a:spAutoFit/>
          </a:bodyPr>
          <a:lstStyle/>
          <a:p>
            <a:pPr>
              <a:lnSpc>
                <a:spcPct val="150000"/>
              </a:lnSpc>
            </a:pPr>
            <a:r>
              <a:rPr lang="zh-CN" altLang="en-US" sz="1200" dirty="0">
                <a:solidFill>
                  <a:srgbClr val="73185A"/>
                </a:solidFill>
                <a:latin typeface="微软雅黑" pitchFamily="34" charset="-122"/>
                <a:ea typeface="微软雅黑" pitchFamily="34" charset="-122"/>
              </a:rPr>
              <a:t>药物</a:t>
            </a:r>
            <a:r>
              <a:rPr lang="en-US" altLang="zh-CN" sz="1200" dirty="0">
                <a:solidFill>
                  <a:srgbClr val="73185A"/>
                </a:solidFill>
                <a:latin typeface="微软雅黑" pitchFamily="34" charset="-122"/>
                <a:ea typeface="微软雅黑" pitchFamily="34" charset="-122"/>
              </a:rPr>
              <a:t>-</a:t>
            </a:r>
            <a:r>
              <a:rPr lang="zh-CN" altLang="en-US" sz="1200" dirty="0">
                <a:solidFill>
                  <a:srgbClr val="73185A"/>
                </a:solidFill>
                <a:latin typeface="微软雅黑" pitchFamily="34" charset="-122"/>
                <a:ea typeface="微软雅黑" pitchFamily="34" charset="-122"/>
              </a:rPr>
              <a:t>靶点关联预测机器学习方法</a:t>
            </a:r>
          </a:p>
        </p:txBody>
      </p:sp>
      <p:sp>
        <p:nvSpPr>
          <p:cNvPr id="2" name="灯片编号占位符 1"/>
          <p:cNvSpPr>
            <a:spLocks noGrp="1"/>
          </p:cNvSpPr>
          <p:nvPr>
            <p:ph type="sldNum" sz="quarter" idx="4"/>
          </p:nvPr>
        </p:nvSpPr>
        <p:spPr/>
        <p:txBody>
          <a:bodyPr/>
          <a:lstStyle/>
          <a:p>
            <a:fld id="{E06E2961-04C3-4FCD-8318-424E4D2C0A5D}" type="slidenum">
              <a:rPr lang="zh-CN" altLang="en-US" smtClean="0"/>
              <a:t>10</a:t>
            </a:fld>
            <a:endParaRPr lang="zh-CN" altLang="en-US"/>
          </a:p>
        </p:txBody>
      </p:sp>
      <p:sp>
        <p:nvSpPr>
          <p:cNvPr id="42" name="Line 33"/>
          <p:cNvSpPr>
            <a:spLocks noChangeShapeType="1"/>
          </p:cNvSpPr>
          <p:nvPr/>
        </p:nvSpPr>
        <p:spPr bwMode="auto">
          <a:xfrm>
            <a:off x="2627784" y="1202804"/>
            <a:ext cx="0" cy="3744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圆角矩形 58"/>
          <p:cNvSpPr/>
          <p:nvPr/>
        </p:nvSpPr>
        <p:spPr>
          <a:xfrm>
            <a:off x="179512" y="842764"/>
            <a:ext cx="4752528"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MSCMF : Multiple Similarities Collaborative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15" name="图片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3528" y="1291526"/>
            <a:ext cx="1819020" cy="1639468"/>
          </a:xfrm>
          <a:prstGeom prst="rect">
            <a:avLst/>
          </a:prstGeom>
        </p:spPr>
      </p:pic>
      <p:sp>
        <p:nvSpPr>
          <p:cNvPr id="9" name="Freeform 261"/>
          <p:cNvSpPr>
            <a:spLocks/>
          </p:cNvSpPr>
          <p:nvPr/>
        </p:nvSpPr>
        <p:spPr bwMode="auto">
          <a:xfrm>
            <a:off x="35496" y="815628"/>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73185A"/>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3" name="组合 2"/>
          <p:cNvGrpSpPr/>
          <p:nvPr/>
        </p:nvGrpSpPr>
        <p:grpSpPr>
          <a:xfrm>
            <a:off x="361371" y="1088990"/>
            <a:ext cx="4392000" cy="40500"/>
            <a:chOff x="320818" y="1168639"/>
            <a:chExt cx="2214959" cy="40500"/>
          </a:xfrm>
        </p:grpSpPr>
        <p:sp>
          <p:nvSpPr>
            <p:cNvPr id="11" name="矩形 10"/>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2" name="矩形 11"/>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9792" y="1346820"/>
            <a:ext cx="6358185" cy="2880000"/>
          </a:xfrm>
          <a:prstGeom prst="rect">
            <a:avLst/>
          </a:prstGeom>
        </p:spPr>
      </p:pic>
      <p:grpSp>
        <p:nvGrpSpPr>
          <p:cNvPr id="14" name="组合 13"/>
          <p:cNvGrpSpPr/>
          <p:nvPr/>
        </p:nvGrpSpPr>
        <p:grpSpPr>
          <a:xfrm>
            <a:off x="179512" y="3147020"/>
            <a:ext cx="2376265" cy="862790"/>
            <a:chOff x="179511" y="3292342"/>
            <a:chExt cx="2376265" cy="862790"/>
          </a:xfrm>
        </p:grpSpPr>
        <p:pic>
          <p:nvPicPr>
            <p:cNvPr id="66" name="图片 6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23528" y="3694321"/>
              <a:ext cx="1522509" cy="421228"/>
            </a:xfrm>
            <a:prstGeom prst="rect">
              <a:avLst/>
            </a:prstGeom>
          </p:spPr>
        </p:pic>
        <p:sp>
          <p:nvSpPr>
            <p:cNvPr id="16" name="矩形 15"/>
            <p:cNvSpPr/>
            <p:nvPr/>
          </p:nvSpPr>
          <p:spPr>
            <a:xfrm>
              <a:off x="179511" y="3292342"/>
              <a:ext cx="2376265" cy="862790"/>
            </a:xfrm>
            <a:prstGeom prst="rect">
              <a:avLst/>
            </a:prstGeom>
            <a:noFill/>
            <a:ln w="9525">
              <a:solidFill>
                <a:srgbClr val="7318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20640" y="3359310"/>
              <a:ext cx="998308" cy="329980"/>
            </a:xfrm>
            <a:prstGeom prst="rect">
              <a:avLst/>
            </a:prstGeom>
          </p:spPr>
        </p:pic>
        <p:pic>
          <p:nvPicPr>
            <p:cNvPr id="13" name="图片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553272" y="3359310"/>
              <a:ext cx="947184" cy="351359"/>
            </a:xfrm>
            <a:prstGeom prst="rect">
              <a:avLst/>
            </a:prstGeom>
          </p:spPr>
        </p:pic>
      </p:grpSp>
      <p:sp>
        <p:nvSpPr>
          <p:cNvPr id="17" name="矩形 16"/>
          <p:cNvSpPr/>
          <p:nvPr/>
        </p:nvSpPr>
        <p:spPr>
          <a:xfrm>
            <a:off x="251520" y="4075573"/>
            <a:ext cx="2260352" cy="1015663"/>
          </a:xfrm>
          <a:prstGeom prst="rect">
            <a:avLst/>
          </a:prstGeom>
        </p:spPr>
        <p:txBody>
          <a:bodyPr wrap="square">
            <a:spAutoFit/>
          </a:bodyPr>
          <a:lstStyle/>
          <a:p>
            <a:pPr>
              <a:lnSpc>
                <a:spcPct val="150000"/>
              </a:lnSpc>
            </a:pPr>
            <a:r>
              <a:rPr lang="en-US" altLang="zh-CN" sz="1000" b="1" dirty="0" smtClean="0">
                <a:solidFill>
                  <a:srgbClr val="73185A"/>
                </a:solidFill>
                <a:latin typeface="Arial" pitchFamily="34" charset="0"/>
                <a:ea typeface="微软雅黑" pitchFamily="34" charset="-122"/>
              </a:rPr>
              <a:t>MSCMF</a:t>
            </a:r>
            <a:r>
              <a:rPr lang="zh-CN" altLang="en-US" sz="1000" b="1" dirty="0" smtClean="0">
                <a:solidFill>
                  <a:srgbClr val="73185A"/>
                </a:solidFill>
                <a:latin typeface="Arial" pitchFamily="34" charset="0"/>
                <a:ea typeface="微软雅黑" pitchFamily="34" charset="-122"/>
              </a:rPr>
              <a:t>以相似度的形式利用到了药物和靶点的多个辅助信息</a:t>
            </a:r>
            <a:r>
              <a:rPr lang="zh-CN" altLang="en-US" sz="1000" b="1" dirty="0">
                <a:solidFill>
                  <a:srgbClr val="73185A"/>
                </a:solidFill>
                <a:latin typeface="Arial" pitchFamily="34" charset="0"/>
                <a:ea typeface="微软雅黑" pitchFamily="34" charset="-122"/>
              </a:rPr>
              <a:t>，</a:t>
            </a:r>
            <a:r>
              <a:rPr lang="zh-CN" altLang="en-US" sz="1000" b="1" dirty="0" smtClean="0">
                <a:solidFill>
                  <a:srgbClr val="73185A"/>
                </a:solidFill>
                <a:latin typeface="Arial" pitchFamily="34" charset="0"/>
                <a:ea typeface="微软雅黑" pitchFamily="34" charset="-122"/>
              </a:rPr>
              <a:t>但是辅助信息间结合的不紧密</a:t>
            </a:r>
            <a:r>
              <a:rPr lang="zh-CN" altLang="en-US" sz="1000" b="1" dirty="0">
                <a:solidFill>
                  <a:srgbClr val="73185A"/>
                </a:solidFill>
                <a:latin typeface="Arial" pitchFamily="34" charset="0"/>
                <a:ea typeface="微软雅黑" pitchFamily="34" charset="-122"/>
              </a:rPr>
              <a:t>，</a:t>
            </a:r>
            <a:r>
              <a:rPr lang="zh-CN" altLang="en-US" sz="1000" b="1" dirty="0" smtClean="0">
                <a:solidFill>
                  <a:srgbClr val="73185A"/>
                </a:solidFill>
                <a:latin typeface="Arial" pitchFamily="34" charset="0"/>
                <a:ea typeface="微软雅黑" pitchFamily="34" charset="-122"/>
              </a:rPr>
              <a:t>会导致关键信息的丢失。</a:t>
            </a:r>
            <a:endParaRPr lang="zh-CN" altLang="en-US" b="1" dirty="0">
              <a:solidFill>
                <a:srgbClr val="73185A"/>
              </a:solidFill>
            </a:endParaRPr>
          </a:p>
        </p:txBody>
      </p:sp>
    </p:spTree>
    <p:extLst>
      <p:ext uri="{BB962C8B-B14F-4D97-AF65-F5344CB8AC3E}">
        <p14:creationId xmlns:p14="http://schemas.microsoft.com/office/powerpoint/2010/main" val="614310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163">
        <p15:prstTrans prst="pageCurlDouble"/>
      </p:transition>
    </mc:Choice>
    <mc:Fallback xmlns="">
      <p:transition spd="slow" advTm="35163">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07704" y="378109"/>
            <a:ext cx="1723549"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推荐系统机器学习方法</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11</a:t>
            </a:fld>
            <a:endParaRPr lang="zh-CN" altLang="en-US"/>
          </a:p>
        </p:txBody>
      </p:sp>
      <p:sp>
        <p:nvSpPr>
          <p:cNvPr id="144" name="Freeform 6"/>
          <p:cNvSpPr>
            <a:spLocks/>
          </p:cNvSpPr>
          <p:nvPr/>
        </p:nvSpPr>
        <p:spPr bwMode="auto">
          <a:xfrm>
            <a:off x="-1" y="1778868"/>
            <a:ext cx="9144001" cy="1944216"/>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73185A"/>
          </a:solidFill>
          <a:ln w="0">
            <a:solidFill>
              <a:srgbClr val="73185A"/>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45" name="Freeform 14"/>
          <p:cNvSpPr>
            <a:spLocks/>
          </p:cNvSpPr>
          <p:nvPr/>
        </p:nvSpPr>
        <p:spPr bwMode="auto">
          <a:xfrm rot="13500000">
            <a:off x="2750592" y="1732179"/>
            <a:ext cx="1159156" cy="164216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73185A"/>
          </a:solidFill>
          <a:ln w="0">
            <a:solidFill>
              <a:srgbClr val="73185A"/>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46" name="Group 1"/>
          <p:cNvGrpSpPr/>
          <p:nvPr/>
        </p:nvGrpSpPr>
        <p:grpSpPr>
          <a:xfrm>
            <a:off x="1223688" y="1922884"/>
            <a:ext cx="540000" cy="540000"/>
            <a:chOff x="1066082" y="1818668"/>
            <a:chExt cx="465007" cy="467298"/>
          </a:xfrm>
        </p:grpSpPr>
        <p:sp>
          <p:nvSpPr>
            <p:cNvPr id="147"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rgbClr val="73185A"/>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48"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149" name="Group 2"/>
          <p:cNvGrpSpPr/>
          <p:nvPr/>
        </p:nvGrpSpPr>
        <p:grpSpPr>
          <a:xfrm>
            <a:off x="3899024" y="1668919"/>
            <a:ext cx="540000" cy="540000"/>
            <a:chOff x="3635896" y="1825130"/>
            <a:chExt cx="465007" cy="465007"/>
          </a:xfrm>
        </p:grpSpPr>
        <p:sp>
          <p:nvSpPr>
            <p:cNvPr id="150"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rgbClr val="73185A"/>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51"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152" name="Group 15"/>
          <p:cNvGrpSpPr/>
          <p:nvPr/>
        </p:nvGrpSpPr>
        <p:grpSpPr>
          <a:xfrm>
            <a:off x="6192240" y="3327100"/>
            <a:ext cx="540000" cy="540000"/>
            <a:chOff x="6590322" y="2740893"/>
            <a:chExt cx="467298" cy="467298"/>
          </a:xfrm>
        </p:grpSpPr>
        <p:sp>
          <p:nvSpPr>
            <p:cNvPr id="153"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rgbClr val="73185A"/>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54"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155" name="Freeform 13"/>
          <p:cNvSpPr>
            <a:spLocks/>
          </p:cNvSpPr>
          <p:nvPr/>
        </p:nvSpPr>
        <p:spPr bwMode="auto">
          <a:xfrm>
            <a:off x="4813724" y="2974277"/>
            <a:ext cx="1558476" cy="388767"/>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73185A"/>
          </a:solidFill>
          <a:ln w="0">
            <a:solidFill>
              <a:srgbClr val="73185A"/>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57" name="Freeform 11"/>
          <p:cNvSpPr>
            <a:spLocks/>
          </p:cNvSpPr>
          <p:nvPr/>
        </p:nvSpPr>
        <p:spPr bwMode="auto">
          <a:xfrm>
            <a:off x="7524328" y="1508868"/>
            <a:ext cx="540000" cy="540000"/>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rgbClr val="73185A"/>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59" name="Freeform 6"/>
          <p:cNvSpPr>
            <a:spLocks noEditPoints="1"/>
          </p:cNvSpPr>
          <p:nvPr/>
        </p:nvSpPr>
        <p:spPr bwMode="auto">
          <a:xfrm>
            <a:off x="7658604" y="1634852"/>
            <a:ext cx="297772" cy="255714"/>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160" name="圆角矩形 159"/>
          <p:cNvSpPr/>
          <p:nvPr/>
        </p:nvSpPr>
        <p:spPr>
          <a:xfrm>
            <a:off x="900361" y="1483774"/>
            <a:ext cx="1295375"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基于内容的推荐</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grpSp>
        <p:nvGrpSpPr>
          <p:cNvPr id="161" name="组合 160"/>
          <p:cNvGrpSpPr/>
          <p:nvPr/>
        </p:nvGrpSpPr>
        <p:grpSpPr>
          <a:xfrm>
            <a:off x="1008489" y="1730000"/>
            <a:ext cx="1044000" cy="40500"/>
            <a:chOff x="320818" y="1168639"/>
            <a:chExt cx="2214959" cy="40500"/>
          </a:xfrm>
        </p:grpSpPr>
        <p:sp>
          <p:nvSpPr>
            <p:cNvPr id="162" name="矩形 161"/>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63" name="矩形 162"/>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
        <p:nvSpPr>
          <p:cNvPr id="164" name="圆角矩形 163"/>
          <p:cNvSpPr/>
          <p:nvPr/>
        </p:nvSpPr>
        <p:spPr>
          <a:xfrm>
            <a:off x="3347864" y="1233156"/>
            <a:ext cx="1726977"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基于协同过滤的推荐</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grpSp>
        <p:nvGrpSpPr>
          <p:cNvPr id="165" name="组合 164"/>
          <p:cNvGrpSpPr/>
          <p:nvPr/>
        </p:nvGrpSpPr>
        <p:grpSpPr>
          <a:xfrm>
            <a:off x="3529724" y="1479382"/>
            <a:ext cx="1368000" cy="40500"/>
            <a:chOff x="320818" y="1168639"/>
            <a:chExt cx="2214959" cy="40500"/>
          </a:xfrm>
        </p:grpSpPr>
        <p:sp>
          <p:nvSpPr>
            <p:cNvPr id="166" name="矩形 165"/>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67" name="矩形 166"/>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
        <p:nvSpPr>
          <p:cNvPr id="168" name="圆角矩形 167"/>
          <p:cNvSpPr/>
          <p:nvPr/>
        </p:nvSpPr>
        <p:spPr>
          <a:xfrm>
            <a:off x="6720273" y="3469681"/>
            <a:ext cx="1008112"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混合</a:t>
            </a:r>
            <a:r>
              <a:rPr lang="zh-CN" altLang="en-US"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推荐</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grpSp>
        <p:nvGrpSpPr>
          <p:cNvPr id="169" name="组合 168"/>
          <p:cNvGrpSpPr/>
          <p:nvPr/>
        </p:nvGrpSpPr>
        <p:grpSpPr>
          <a:xfrm>
            <a:off x="6902132" y="3715907"/>
            <a:ext cx="648000" cy="40500"/>
            <a:chOff x="320818" y="1168639"/>
            <a:chExt cx="2214959" cy="40500"/>
          </a:xfrm>
        </p:grpSpPr>
        <p:sp>
          <p:nvSpPr>
            <p:cNvPr id="170" name="矩形 169"/>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71" name="矩形 170"/>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
        <p:nvSpPr>
          <p:cNvPr id="172" name="圆角矩形 171"/>
          <p:cNvSpPr/>
          <p:nvPr/>
        </p:nvSpPr>
        <p:spPr>
          <a:xfrm>
            <a:off x="7308304" y="1146926"/>
            <a:ext cx="1008112"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深度推荐</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grpSp>
        <p:nvGrpSpPr>
          <p:cNvPr id="173" name="组合 172"/>
          <p:cNvGrpSpPr/>
          <p:nvPr/>
        </p:nvGrpSpPr>
        <p:grpSpPr>
          <a:xfrm>
            <a:off x="7490163" y="1393152"/>
            <a:ext cx="648000" cy="40500"/>
            <a:chOff x="320818" y="1168639"/>
            <a:chExt cx="2214959" cy="40500"/>
          </a:xfrm>
        </p:grpSpPr>
        <p:sp>
          <p:nvSpPr>
            <p:cNvPr id="174" name="矩形 173"/>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75" name="矩形 174"/>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3513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761">
        <p15:prstTrans prst="pageCurlDouble"/>
      </p:transition>
    </mc:Choice>
    <mc:Fallback xmlns="">
      <p:transition spd="slow" advTm="18761">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E06E2961-04C3-4FCD-8318-424E4D2C0A5D}" type="slidenum">
              <a:rPr lang="zh-CN" altLang="en-US" smtClean="0"/>
              <a:t>12</a:t>
            </a:fld>
            <a:endParaRPr lang="zh-CN" altLang="en-US"/>
          </a:p>
        </p:txBody>
      </p:sp>
      <p:sp>
        <p:nvSpPr>
          <p:cNvPr id="42" name="Line 33"/>
          <p:cNvSpPr>
            <a:spLocks noChangeShapeType="1"/>
          </p:cNvSpPr>
          <p:nvPr/>
        </p:nvSpPr>
        <p:spPr bwMode="auto">
          <a:xfrm>
            <a:off x="3275856" y="770756"/>
            <a:ext cx="0" cy="4068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圆角矩形 58"/>
          <p:cNvSpPr/>
          <p:nvPr/>
        </p:nvSpPr>
        <p:spPr>
          <a:xfrm>
            <a:off x="323528" y="812562"/>
            <a:ext cx="2520280"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D</a:t>
            </a: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MF : Deep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6590" y="2529771"/>
            <a:ext cx="3007259" cy="905281"/>
          </a:xfrm>
          <a:prstGeom prst="rect">
            <a:avLst/>
          </a:prstGeom>
        </p:spPr>
      </p:pic>
      <p:sp>
        <p:nvSpPr>
          <p:cNvPr id="9" name="矩形 8"/>
          <p:cNvSpPr/>
          <p:nvPr/>
        </p:nvSpPr>
        <p:spPr>
          <a:xfrm>
            <a:off x="1907704" y="378109"/>
            <a:ext cx="1723549"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推荐系统机器学习方法</a:t>
            </a:r>
            <a:endParaRPr lang="zh-CN" altLang="en-US" sz="1200" dirty="0">
              <a:solidFill>
                <a:srgbClr val="73185A"/>
              </a:solidFill>
              <a:latin typeface="微软雅黑" pitchFamily="34" charset="-122"/>
              <a:ea typeface="微软雅黑" pitchFamily="34" charset="-122"/>
            </a:endParaRPr>
          </a:p>
        </p:txBody>
      </p:sp>
      <p:pic>
        <p:nvPicPr>
          <p:cNvPr id="5" name="图片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3529" y="1233626"/>
            <a:ext cx="2637777" cy="202718"/>
          </a:xfrm>
          <a:prstGeom prst="rect">
            <a:avLst/>
          </a:prstGeom>
        </p:spPr>
      </p:pic>
      <p:pic>
        <p:nvPicPr>
          <p:cNvPr id="8" name="图片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23528" y="1664374"/>
            <a:ext cx="2539207" cy="217325"/>
          </a:xfrm>
          <a:prstGeom prst="rect">
            <a:avLst/>
          </a:prstGeom>
        </p:spPr>
      </p:pic>
      <p:pic>
        <p:nvPicPr>
          <p:cNvPr id="13" name="图片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23528" y="2066900"/>
            <a:ext cx="1561504" cy="226670"/>
          </a:xfrm>
          <a:prstGeom prst="rect">
            <a:avLst/>
          </a:prstGeom>
        </p:spPr>
      </p:pic>
      <p:pic>
        <p:nvPicPr>
          <p:cNvPr id="10" name="图片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47864" y="986780"/>
            <a:ext cx="5660107" cy="3474790"/>
          </a:xfrm>
          <a:prstGeom prst="rect">
            <a:avLst/>
          </a:prstGeom>
        </p:spPr>
      </p:pic>
      <p:sp>
        <p:nvSpPr>
          <p:cNvPr id="11" name="Freeform 261"/>
          <p:cNvSpPr>
            <a:spLocks/>
          </p:cNvSpPr>
          <p:nvPr/>
        </p:nvSpPr>
        <p:spPr bwMode="auto">
          <a:xfrm>
            <a:off x="97249" y="785189"/>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73185A"/>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12" name="组合 11"/>
          <p:cNvGrpSpPr/>
          <p:nvPr/>
        </p:nvGrpSpPr>
        <p:grpSpPr>
          <a:xfrm>
            <a:off x="495131" y="1058788"/>
            <a:ext cx="2196000" cy="40500"/>
            <a:chOff x="320818" y="1168639"/>
            <a:chExt cx="2214959" cy="40500"/>
          </a:xfrm>
        </p:grpSpPr>
        <p:sp>
          <p:nvSpPr>
            <p:cNvPr id="14" name="矩形 13"/>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5" name="矩形 14"/>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107504" y="3795092"/>
            <a:ext cx="3085778" cy="784830"/>
          </a:xfrm>
          <a:prstGeom prst="rect">
            <a:avLst/>
          </a:prstGeom>
        </p:spPr>
        <p:txBody>
          <a:bodyPr wrap="square">
            <a:spAutoFit/>
          </a:bodyPr>
          <a:lstStyle/>
          <a:p>
            <a:pPr>
              <a:lnSpc>
                <a:spcPct val="150000"/>
              </a:lnSpc>
            </a:pPr>
            <a:r>
              <a:rPr lang="en-US" altLang="zh-CN" sz="1000" b="1" dirty="0" smtClean="0">
                <a:solidFill>
                  <a:srgbClr val="73185A"/>
                </a:solidFill>
                <a:latin typeface="Arial" pitchFamily="34" charset="0"/>
                <a:ea typeface="微软雅黑" pitchFamily="34" charset="-122"/>
              </a:rPr>
              <a:t>DMF</a:t>
            </a:r>
            <a:r>
              <a:rPr lang="zh-CN" altLang="en-US" sz="1000" b="1" dirty="0" smtClean="0">
                <a:solidFill>
                  <a:srgbClr val="73185A"/>
                </a:solidFill>
                <a:latin typeface="Arial" pitchFamily="34" charset="0"/>
                <a:ea typeface="微软雅黑" pitchFamily="34" charset="-122"/>
              </a:rPr>
              <a:t>模型借助深度学习方法增强了学得的药物和靶点隐变量的表征能力，但是其没有利用到药物和靶点的辅助信息。</a:t>
            </a:r>
            <a:endParaRPr lang="zh-CN" altLang="en-US" b="1" dirty="0">
              <a:solidFill>
                <a:srgbClr val="73185A"/>
              </a:solidFill>
            </a:endParaRPr>
          </a:p>
        </p:txBody>
      </p:sp>
    </p:spTree>
    <p:extLst>
      <p:ext uri="{BB962C8B-B14F-4D97-AF65-F5344CB8AC3E}">
        <p14:creationId xmlns:p14="http://schemas.microsoft.com/office/powerpoint/2010/main" val="3716946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9788">
        <p15:prstTrans prst="pageCurlDouble"/>
      </p:transition>
    </mc:Choice>
    <mc:Fallback xmlns="">
      <p:transition spd="slow" advTm="2978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E06E2961-04C3-4FCD-8318-424E4D2C0A5D}" type="slidenum">
              <a:rPr lang="zh-CN" altLang="en-US" smtClean="0"/>
              <a:t>13</a:t>
            </a:fld>
            <a:endParaRPr lang="zh-CN" altLang="en-US"/>
          </a:p>
        </p:txBody>
      </p:sp>
      <p:sp>
        <p:nvSpPr>
          <p:cNvPr id="42" name="Line 33"/>
          <p:cNvSpPr>
            <a:spLocks noChangeShapeType="1"/>
          </p:cNvSpPr>
          <p:nvPr/>
        </p:nvSpPr>
        <p:spPr bwMode="auto">
          <a:xfrm>
            <a:off x="3275856" y="1239228"/>
            <a:ext cx="0" cy="3780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圆角矩形 58"/>
          <p:cNvSpPr/>
          <p:nvPr/>
        </p:nvSpPr>
        <p:spPr>
          <a:xfrm>
            <a:off x="251519" y="770756"/>
            <a:ext cx="4464497" cy="31823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HASDAE : Hybrid Additional Stacked </a:t>
            </a:r>
            <a:r>
              <a:rPr lang="en-US" altLang="zh-CN" sz="1200" b="1" dirty="0" err="1"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Denoising</a:t>
            </a:r>
            <a:r>
              <a:rPr lang="en-US" altLang="zh-CN"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 </a:t>
            </a:r>
            <a:r>
              <a:rPr lang="en-US" altLang="zh-CN" sz="1200" b="1" dirty="0" err="1"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AutoEncoder</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5496" y="2514163"/>
            <a:ext cx="3081523" cy="1568961"/>
          </a:xfrm>
          <a:prstGeom prst="rect">
            <a:avLst/>
          </a:prstGeom>
        </p:spPr>
      </p:pic>
      <p:sp>
        <p:nvSpPr>
          <p:cNvPr id="9" name="矩形 8"/>
          <p:cNvSpPr/>
          <p:nvPr/>
        </p:nvSpPr>
        <p:spPr>
          <a:xfrm>
            <a:off x="1907704" y="378109"/>
            <a:ext cx="1723549"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推荐系统机器学习方法</a:t>
            </a:r>
            <a:endParaRPr lang="zh-CN" altLang="en-US" sz="1200" dirty="0">
              <a:solidFill>
                <a:srgbClr val="73185A"/>
              </a:solidFill>
              <a:latin typeface="微软雅黑" pitchFamily="34" charset="-122"/>
              <a:ea typeface="微软雅黑" pitchFamily="34" charset="-122"/>
            </a:endParaRPr>
          </a:p>
        </p:txBody>
      </p:sp>
      <p:pic>
        <p:nvPicPr>
          <p:cNvPr id="6" name="图片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20559" y="1274812"/>
            <a:ext cx="2973606" cy="295529"/>
          </a:xfrm>
          <a:prstGeom prst="rect">
            <a:avLst/>
          </a:prstGeom>
        </p:spPr>
      </p:pic>
      <p:pic>
        <p:nvPicPr>
          <p:cNvPr id="14" name="图片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20557" y="2036544"/>
            <a:ext cx="880399" cy="24638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19872" y="1187703"/>
            <a:ext cx="5547683" cy="3039437"/>
          </a:xfrm>
          <a:prstGeom prst="rect">
            <a:avLst/>
          </a:prstGeom>
        </p:spPr>
      </p:pic>
      <p:pic>
        <p:nvPicPr>
          <p:cNvPr id="7" name="图片 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0559" y="1634852"/>
            <a:ext cx="2919874" cy="295528"/>
          </a:xfrm>
          <a:prstGeom prst="rect">
            <a:avLst/>
          </a:prstGeom>
        </p:spPr>
      </p:pic>
      <p:sp>
        <p:nvSpPr>
          <p:cNvPr id="11" name="Freeform 261"/>
          <p:cNvSpPr>
            <a:spLocks/>
          </p:cNvSpPr>
          <p:nvPr/>
        </p:nvSpPr>
        <p:spPr bwMode="auto">
          <a:xfrm>
            <a:off x="69661" y="786111"/>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73185A"/>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12" name="组合 11"/>
          <p:cNvGrpSpPr/>
          <p:nvPr/>
        </p:nvGrpSpPr>
        <p:grpSpPr>
          <a:xfrm>
            <a:off x="431992" y="1090618"/>
            <a:ext cx="4104000" cy="40500"/>
            <a:chOff x="320818" y="1168639"/>
            <a:chExt cx="2214959" cy="40500"/>
          </a:xfrm>
        </p:grpSpPr>
        <p:sp>
          <p:nvSpPr>
            <p:cNvPr id="13" name="矩形 12"/>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5" name="矩形 14"/>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51519" y="4325584"/>
            <a:ext cx="1728195" cy="549628"/>
            <a:chOff x="251519" y="3965545"/>
            <a:chExt cx="1728195" cy="549628"/>
          </a:xfrm>
        </p:grpSpPr>
        <p:pic>
          <p:nvPicPr>
            <p:cNvPr id="16" name="图片 15"/>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383879" y="4036355"/>
              <a:ext cx="1522509" cy="421228"/>
            </a:xfrm>
            <a:prstGeom prst="rect">
              <a:avLst/>
            </a:prstGeom>
          </p:spPr>
        </p:pic>
        <p:sp>
          <p:nvSpPr>
            <p:cNvPr id="17" name="矩形 16"/>
            <p:cNvSpPr/>
            <p:nvPr/>
          </p:nvSpPr>
          <p:spPr>
            <a:xfrm>
              <a:off x="251519" y="3965545"/>
              <a:ext cx="1728195" cy="549628"/>
            </a:xfrm>
            <a:prstGeom prst="rect">
              <a:avLst/>
            </a:prstGeom>
            <a:noFill/>
            <a:ln w="9525">
              <a:solidFill>
                <a:srgbClr val="7318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3409541" y="4219765"/>
            <a:ext cx="5558013" cy="553998"/>
          </a:xfrm>
          <a:prstGeom prst="rect">
            <a:avLst/>
          </a:prstGeom>
        </p:spPr>
        <p:txBody>
          <a:bodyPr wrap="square">
            <a:spAutoFit/>
          </a:bodyPr>
          <a:lstStyle/>
          <a:p>
            <a:pPr>
              <a:lnSpc>
                <a:spcPct val="150000"/>
              </a:lnSpc>
            </a:pPr>
            <a:r>
              <a:rPr lang="en-US" altLang="zh-CN" sz="1000" b="1" dirty="0" smtClean="0">
                <a:solidFill>
                  <a:srgbClr val="73185A"/>
                </a:solidFill>
                <a:latin typeface="Arial" pitchFamily="34" charset="0"/>
                <a:ea typeface="微软雅黑" pitchFamily="34" charset="-122"/>
              </a:rPr>
              <a:t>HASDAE</a:t>
            </a:r>
            <a:r>
              <a:rPr lang="zh-CN" altLang="en-US" sz="1000" b="1" dirty="0" smtClean="0">
                <a:solidFill>
                  <a:srgbClr val="73185A"/>
                </a:solidFill>
                <a:latin typeface="Arial" pitchFamily="34" charset="0"/>
                <a:ea typeface="微软雅黑" pitchFamily="34" charset="-122"/>
              </a:rPr>
              <a:t>模型同时利用深度学习和辅助信息，是一种较优的关联预测方案，但是模型中辅助信息数量少且其对辅助信息的挖掘并不充分。</a:t>
            </a:r>
            <a:endParaRPr lang="zh-CN" altLang="en-US" b="1" dirty="0">
              <a:solidFill>
                <a:srgbClr val="73185A"/>
              </a:solidFill>
            </a:endParaRPr>
          </a:p>
        </p:txBody>
      </p:sp>
    </p:spTree>
    <p:extLst>
      <p:ext uri="{BB962C8B-B14F-4D97-AF65-F5344CB8AC3E}">
        <p14:creationId xmlns:p14="http://schemas.microsoft.com/office/powerpoint/2010/main" val="1940073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063">
        <p15:prstTrans prst="pageCurlDouble"/>
      </p:transition>
    </mc:Choice>
    <mc:Fallback xmlns="">
      <p:transition spd="slow" advTm="41063">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E06E2961-04C3-4FCD-8318-424E4D2C0A5D}" type="slidenum">
              <a:rPr lang="zh-CN" altLang="en-US" smtClean="0"/>
              <a:t>14</a:t>
            </a:fld>
            <a:endParaRPr lang="zh-CN" altLang="en-US"/>
          </a:p>
        </p:txBody>
      </p:sp>
      <p:sp>
        <p:nvSpPr>
          <p:cNvPr id="9" name="矩形 8"/>
          <p:cNvSpPr/>
          <p:nvPr/>
        </p:nvSpPr>
        <p:spPr>
          <a:xfrm>
            <a:off x="2195736" y="378109"/>
            <a:ext cx="1107996"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现存主要问题</a:t>
            </a:r>
            <a:endParaRPr lang="zh-CN" altLang="en-US" sz="1200" dirty="0">
              <a:solidFill>
                <a:srgbClr val="73185A"/>
              </a:solidFill>
              <a:latin typeface="微软雅黑" pitchFamily="34" charset="-122"/>
              <a:ea typeface="微软雅黑" pitchFamily="34" charset="-122"/>
            </a:endParaRPr>
          </a:p>
        </p:txBody>
      </p:sp>
      <p:grpSp>
        <p:nvGrpSpPr>
          <p:cNvPr id="11" name="组合 10"/>
          <p:cNvGrpSpPr/>
          <p:nvPr/>
        </p:nvGrpSpPr>
        <p:grpSpPr>
          <a:xfrm>
            <a:off x="3004767" y="770756"/>
            <a:ext cx="3223366" cy="3000166"/>
            <a:chOff x="974092" y="1272064"/>
            <a:chExt cx="3736975" cy="3478213"/>
          </a:xfrm>
          <a:solidFill>
            <a:srgbClr val="EAEAEA"/>
          </a:solidFill>
        </p:grpSpPr>
        <p:sp>
          <p:nvSpPr>
            <p:cNvPr id="12"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9" name="组合 98"/>
          <p:cNvGrpSpPr/>
          <p:nvPr/>
        </p:nvGrpSpPr>
        <p:grpSpPr>
          <a:xfrm>
            <a:off x="3718437" y="1507252"/>
            <a:ext cx="1706563" cy="1704975"/>
            <a:chOff x="3805238" y="2005013"/>
            <a:chExt cx="1706563" cy="1704975"/>
          </a:xfrm>
        </p:grpSpPr>
        <p:sp>
          <p:nvSpPr>
            <p:cNvPr id="100" name="Oval 7"/>
            <p:cNvSpPr>
              <a:spLocks noChangeArrowheads="1"/>
            </p:cNvSpPr>
            <p:nvPr/>
          </p:nvSpPr>
          <p:spPr bwMode="auto">
            <a:xfrm>
              <a:off x="3805238" y="2005013"/>
              <a:ext cx="1706563" cy="1704975"/>
            </a:xfrm>
            <a:prstGeom prst="ellipse">
              <a:avLst/>
            </a:prstGeom>
            <a:solidFill>
              <a:srgbClr val="73185A"/>
            </a:solidFill>
            <a:ln>
              <a:noFill/>
            </a:ln>
          </p:spPr>
          <p:txBody>
            <a:bodyPr vert="horz" wrap="square" lIns="91440" tIns="45720" rIns="91440" bIns="45720" numCol="1" anchor="t" anchorCtr="0" compatLnSpc="1"/>
            <a:lstStyle/>
            <a:p>
              <a:endParaRPr lang="zh-CN" altLang="en-US"/>
            </a:p>
          </p:txBody>
        </p:sp>
        <p:sp>
          <p:nvSpPr>
            <p:cNvPr id="101"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2" name="Oval 9"/>
            <p:cNvSpPr>
              <a:spLocks noChangeArrowheads="1"/>
            </p:cNvSpPr>
            <p:nvPr/>
          </p:nvSpPr>
          <p:spPr bwMode="auto">
            <a:xfrm>
              <a:off x="4102100" y="2305050"/>
              <a:ext cx="1109663" cy="1104900"/>
            </a:xfrm>
            <a:prstGeom prst="ellipse">
              <a:avLst/>
            </a:prstGeom>
            <a:solidFill>
              <a:srgbClr val="73185A"/>
            </a:solidFill>
            <a:ln>
              <a:noFill/>
            </a:ln>
          </p:spPr>
          <p:txBody>
            <a:bodyPr vert="horz" wrap="square" lIns="91440" tIns="45720" rIns="91440" bIns="45720" numCol="1" anchor="t" anchorCtr="0" compatLnSpc="1"/>
            <a:lstStyle/>
            <a:p>
              <a:endParaRPr lang="zh-CN" altLang="en-US"/>
            </a:p>
          </p:txBody>
        </p:sp>
        <p:sp>
          <p:nvSpPr>
            <p:cNvPr id="103"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04" name="Oval 11"/>
            <p:cNvSpPr>
              <a:spLocks noChangeArrowheads="1"/>
            </p:cNvSpPr>
            <p:nvPr/>
          </p:nvSpPr>
          <p:spPr bwMode="auto">
            <a:xfrm>
              <a:off x="4416425" y="2616200"/>
              <a:ext cx="479425" cy="482600"/>
            </a:xfrm>
            <a:prstGeom prst="ellipse">
              <a:avLst/>
            </a:prstGeom>
            <a:solidFill>
              <a:srgbClr val="03CCCE"/>
            </a:solidFill>
            <a:ln>
              <a:noFill/>
            </a:ln>
          </p:spPr>
          <p:txBody>
            <a:bodyPr vert="horz" wrap="square" lIns="91440" tIns="45720" rIns="91440" bIns="45720" numCol="1" anchor="t" anchorCtr="0" compatLnSpc="1"/>
            <a:lstStyle/>
            <a:p>
              <a:endParaRPr lang="zh-CN" altLang="en-US"/>
            </a:p>
          </p:txBody>
        </p:sp>
      </p:grpSp>
      <p:grpSp>
        <p:nvGrpSpPr>
          <p:cNvPr id="105" name="组合 104"/>
          <p:cNvGrpSpPr/>
          <p:nvPr/>
        </p:nvGrpSpPr>
        <p:grpSpPr>
          <a:xfrm>
            <a:off x="3473962" y="1072277"/>
            <a:ext cx="1095375" cy="1285875"/>
            <a:chOff x="3560763" y="1570038"/>
            <a:chExt cx="1095375" cy="1285875"/>
          </a:xfrm>
          <a:solidFill>
            <a:srgbClr val="73185A"/>
          </a:solidFill>
        </p:grpSpPr>
        <p:sp>
          <p:nvSpPr>
            <p:cNvPr id="106"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grpFill/>
            <a:ln>
              <a:noFill/>
            </a:ln>
          </p:spPr>
          <p:txBody>
            <a:bodyPr vert="horz" wrap="square" lIns="91440" tIns="45720" rIns="91440" bIns="45720" numCol="1" anchor="t" anchorCtr="0" compatLnSpc="1"/>
            <a:lstStyle/>
            <a:p>
              <a:endParaRPr lang="zh-CN" altLang="en-US"/>
            </a:p>
          </p:txBody>
        </p:sp>
        <p:sp>
          <p:nvSpPr>
            <p:cNvPr id="108"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grpFill/>
            <a:ln w="6350">
              <a:noFill/>
            </a:ln>
          </p:spPr>
          <p:txBody>
            <a:bodyPr vert="horz" wrap="square" lIns="91440" tIns="45720" rIns="91440" bIns="45720" numCol="1" anchor="t" anchorCtr="0" compatLnSpc="1"/>
            <a:lstStyle/>
            <a:p>
              <a:endParaRPr lang="zh-CN" altLang="en-US"/>
            </a:p>
          </p:txBody>
        </p:sp>
        <p:sp>
          <p:nvSpPr>
            <p:cNvPr id="109"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grpFill/>
            <a:ln>
              <a:noFill/>
            </a:ln>
          </p:spPr>
          <p:txBody>
            <a:bodyPr vert="horz" wrap="square" lIns="91440" tIns="45720" rIns="91440" bIns="45720" numCol="1" anchor="t" anchorCtr="0" compatLnSpc="1"/>
            <a:lstStyle/>
            <a:p>
              <a:endParaRPr lang="zh-CN" altLang="en-US"/>
            </a:p>
          </p:txBody>
        </p:sp>
        <p:sp>
          <p:nvSpPr>
            <p:cNvPr id="110"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grpFill/>
            <a:ln>
              <a:noFill/>
            </a:ln>
          </p:spPr>
          <p:txBody>
            <a:bodyPr vert="horz" wrap="square" lIns="91440" tIns="45720" rIns="91440" bIns="45720" numCol="1" anchor="t" anchorCtr="0" compatLnSpc="1"/>
            <a:lstStyle/>
            <a:p>
              <a:endParaRPr lang="zh-CN" altLang="en-US"/>
            </a:p>
          </p:txBody>
        </p:sp>
      </p:grpSp>
      <p:sp>
        <p:nvSpPr>
          <p:cNvPr id="111" name="任意多边形 110"/>
          <p:cNvSpPr/>
          <p:nvPr/>
        </p:nvSpPr>
        <p:spPr>
          <a:xfrm>
            <a:off x="2736850" y="1663548"/>
            <a:ext cx="1257300" cy="473941"/>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2" name="Rectangle 66"/>
          <p:cNvSpPr>
            <a:spLocks noChangeArrowheads="1"/>
          </p:cNvSpPr>
          <p:nvPr/>
        </p:nvSpPr>
        <p:spPr bwMode="auto">
          <a:xfrm>
            <a:off x="520612" y="1878459"/>
            <a:ext cx="217918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大部分方法对大规模的药物和靶点辅助信息数据只用到了一小部分甚至完全没有利用，会给最终的预测结果带来误差。</a:t>
            </a:r>
            <a:endParaRPr lang="zh-CN" altLang="zh-CN" sz="1000" dirty="0">
              <a:solidFill>
                <a:srgbClr val="73185A"/>
              </a:solidFill>
              <a:latin typeface="Arial" pitchFamily="34" charset="0"/>
              <a:ea typeface="微软雅黑" pitchFamily="34" charset="-122"/>
            </a:endParaRPr>
          </a:p>
        </p:txBody>
      </p:sp>
      <p:sp>
        <p:nvSpPr>
          <p:cNvPr id="113" name="圆角矩形 112"/>
          <p:cNvSpPr/>
          <p:nvPr/>
        </p:nvSpPr>
        <p:spPr>
          <a:xfrm>
            <a:off x="1547215" y="1548036"/>
            <a:ext cx="1099511"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数据利用不充分</a:t>
            </a:r>
            <a:endParaRPr lang="zh-CN" altLang="en-US" sz="1000" b="1" dirty="0">
              <a:ln w="6350">
                <a:noFill/>
              </a:ln>
              <a:solidFill>
                <a:schemeClr val="bg1"/>
              </a:solidFill>
              <a:latin typeface="Impact" pitchFamily="34" charset="0"/>
              <a:ea typeface="微软雅黑" pitchFamily="34" charset="-122"/>
            </a:endParaRPr>
          </a:p>
        </p:txBody>
      </p:sp>
      <p:sp>
        <p:nvSpPr>
          <p:cNvPr id="114" name="任意多边形 113"/>
          <p:cNvSpPr/>
          <p:nvPr/>
        </p:nvSpPr>
        <p:spPr>
          <a:xfrm flipV="1">
            <a:off x="3846895" y="2974204"/>
            <a:ext cx="722202" cy="406461"/>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5" name="Rectangle 66"/>
          <p:cNvSpPr>
            <a:spLocks noChangeArrowheads="1"/>
          </p:cNvSpPr>
          <p:nvPr/>
        </p:nvSpPr>
        <p:spPr bwMode="auto">
          <a:xfrm>
            <a:off x="1547215" y="3587977"/>
            <a:ext cx="21791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药物和靶点间具有复杂的高度非线性关联，现有方法大多以线性的方式去拟合它们间关系，对这种复杂关联的挖掘还不充分。</a:t>
            </a:r>
            <a:endParaRPr lang="zh-CN" altLang="zh-CN" sz="1000" dirty="0">
              <a:solidFill>
                <a:srgbClr val="73185A"/>
              </a:solidFill>
              <a:latin typeface="Arial" pitchFamily="34" charset="0"/>
              <a:ea typeface="微软雅黑" pitchFamily="34" charset="-122"/>
            </a:endParaRPr>
          </a:p>
        </p:txBody>
      </p:sp>
      <p:sp>
        <p:nvSpPr>
          <p:cNvPr id="116" name="圆角矩形 115"/>
          <p:cNvSpPr/>
          <p:nvPr/>
        </p:nvSpPr>
        <p:spPr>
          <a:xfrm>
            <a:off x="1547215" y="3257554"/>
            <a:ext cx="2179182"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药物</a:t>
            </a:r>
            <a:r>
              <a:rPr lang="en-US" altLang="zh-CN" sz="1000" b="1" dirty="0" smtClean="0">
                <a:ln w="6350">
                  <a:noFill/>
                </a:ln>
                <a:solidFill>
                  <a:schemeClr val="bg1"/>
                </a:solidFill>
                <a:latin typeface="Impact" pitchFamily="34" charset="0"/>
                <a:ea typeface="微软雅黑" pitchFamily="34" charset="-122"/>
              </a:rPr>
              <a:t>-</a:t>
            </a:r>
            <a:r>
              <a:rPr lang="zh-CN" altLang="en-US" sz="1000" b="1" dirty="0" smtClean="0">
                <a:ln w="6350">
                  <a:noFill/>
                </a:ln>
                <a:solidFill>
                  <a:schemeClr val="bg1"/>
                </a:solidFill>
                <a:latin typeface="Impact" pitchFamily="34" charset="0"/>
                <a:ea typeface="微软雅黑" pitchFamily="34" charset="-122"/>
              </a:rPr>
              <a:t>靶点间复杂关系挖掘不充分</a:t>
            </a:r>
            <a:endParaRPr lang="zh-CN" altLang="en-US" sz="1000" b="1" dirty="0">
              <a:ln w="6350">
                <a:noFill/>
              </a:ln>
              <a:solidFill>
                <a:schemeClr val="bg1"/>
              </a:solidFill>
              <a:latin typeface="Impact" pitchFamily="34" charset="0"/>
              <a:ea typeface="微软雅黑" pitchFamily="34" charset="-122"/>
            </a:endParaRPr>
          </a:p>
        </p:txBody>
      </p:sp>
      <p:sp>
        <p:nvSpPr>
          <p:cNvPr id="117" name="任意多边形 116"/>
          <p:cNvSpPr/>
          <p:nvPr/>
        </p:nvSpPr>
        <p:spPr>
          <a:xfrm flipH="1">
            <a:off x="4882457" y="1482115"/>
            <a:ext cx="1083451" cy="3429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18" name="Rectangle 66"/>
          <p:cNvSpPr>
            <a:spLocks noChangeArrowheads="1"/>
          </p:cNvSpPr>
          <p:nvPr/>
        </p:nvSpPr>
        <p:spPr bwMode="auto">
          <a:xfrm>
            <a:off x="6097385" y="1681893"/>
            <a:ext cx="21791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基于矩阵分解的方法大多要学习药物和靶点的高阶抽象特征，这些特征直接决定最终的预测结果，实验结果表明，这些方法的特征学习能力还有待加强。</a:t>
            </a:r>
            <a:endParaRPr lang="zh-CN" altLang="zh-CN" sz="1000" dirty="0">
              <a:solidFill>
                <a:srgbClr val="73185A"/>
              </a:solidFill>
              <a:latin typeface="Arial" pitchFamily="34" charset="0"/>
              <a:ea typeface="微软雅黑" pitchFamily="34" charset="-122"/>
            </a:endParaRPr>
          </a:p>
        </p:txBody>
      </p:sp>
      <p:sp>
        <p:nvSpPr>
          <p:cNvPr id="119" name="圆角矩形 118"/>
          <p:cNvSpPr/>
          <p:nvPr/>
        </p:nvSpPr>
        <p:spPr>
          <a:xfrm>
            <a:off x="6097384" y="1351470"/>
            <a:ext cx="1354936"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特征学习能力待加强</a:t>
            </a:r>
            <a:endParaRPr lang="zh-CN" altLang="en-US" sz="1000" b="1"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1760929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5097">
        <p15:prstTrans prst="pageCurlDouble"/>
      </p:transition>
    </mc:Choice>
    <mc:Fallback xmlns="">
      <p:transition spd="slow" advTm="35097">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9"/>
          <p:cNvSpPr>
            <a:spLocks noEditPoints="1"/>
          </p:cNvSpPr>
          <p:nvPr/>
        </p:nvSpPr>
        <p:spPr bwMode="auto">
          <a:xfrm>
            <a:off x="-15676" y="934853"/>
            <a:ext cx="2931492" cy="4207060"/>
          </a:xfrm>
          <a:custGeom>
            <a:avLst/>
            <a:gdLst>
              <a:gd name="T0" fmla="*/ 51 w 1711"/>
              <a:gd name="T1" fmla="*/ 1681 h 2455"/>
              <a:gd name="T2" fmla="*/ 330 w 1711"/>
              <a:gd name="T3" fmla="*/ 1624 h 2455"/>
              <a:gd name="T4" fmla="*/ 544 w 1711"/>
              <a:gd name="T5" fmla="*/ 1032 h 2455"/>
              <a:gd name="T6" fmla="*/ 544 w 1711"/>
              <a:gd name="T7" fmla="*/ 1032 h 2455"/>
              <a:gd name="T8" fmla="*/ 544 w 1711"/>
              <a:gd name="T9" fmla="*/ 408 h 2455"/>
              <a:gd name="T10" fmla="*/ 760 w 1711"/>
              <a:gd name="T11" fmla="*/ 291 h 2455"/>
              <a:gd name="T12" fmla="*/ 856 w 1711"/>
              <a:gd name="T13" fmla="*/ 0 h 2455"/>
              <a:gd name="T14" fmla="*/ 951 w 1711"/>
              <a:gd name="T15" fmla="*/ 291 h 2455"/>
              <a:gd name="T16" fmla="*/ 1297 w 1711"/>
              <a:gd name="T17" fmla="*/ 720 h 2455"/>
              <a:gd name="T18" fmla="*/ 1163 w 1711"/>
              <a:gd name="T19" fmla="*/ 1037 h 2455"/>
              <a:gd name="T20" fmla="*/ 1382 w 1711"/>
              <a:gd name="T21" fmla="*/ 1624 h 2455"/>
              <a:gd name="T22" fmla="*/ 1660 w 1711"/>
              <a:gd name="T23" fmla="*/ 1681 h 2455"/>
              <a:gd name="T24" fmla="*/ 1438 w 1711"/>
              <a:gd name="T25" fmla="*/ 1738 h 2455"/>
              <a:gd name="T26" fmla="*/ 1635 w 1711"/>
              <a:gd name="T27" fmla="*/ 2233 h 2455"/>
              <a:gd name="T28" fmla="*/ 1698 w 1711"/>
              <a:gd name="T29" fmla="*/ 2364 h 2455"/>
              <a:gd name="T30" fmla="*/ 1595 w 1711"/>
              <a:gd name="T31" fmla="*/ 2413 h 2455"/>
              <a:gd name="T32" fmla="*/ 1532 w 1711"/>
              <a:gd name="T33" fmla="*/ 2283 h 2455"/>
              <a:gd name="T34" fmla="*/ 1226 w 1711"/>
              <a:gd name="T35" fmla="*/ 1738 h 2455"/>
              <a:gd name="T36" fmla="*/ 951 w 1711"/>
              <a:gd name="T37" fmla="*/ 1811 h 2455"/>
              <a:gd name="T38" fmla="*/ 760 w 1711"/>
              <a:gd name="T39" fmla="*/ 1811 h 2455"/>
              <a:gd name="T40" fmla="*/ 485 w 1711"/>
              <a:gd name="T41" fmla="*/ 1738 h 2455"/>
              <a:gd name="T42" fmla="*/ 180 w 1711"/>
              <a:gd name="T43" fmla="*/ 2283 h 2455"/>
              <a:gd name="T44" fmla="*/ 117 w 1711"/>
              <a:gd name="T45" fmla="*/ 2413 h 2455"/>
              <a:gd name="T46" fmla="*/ 14 w 1711"/>
              <a:gd name="T47" fmla="*/ 2364 h 2455"/>
              <a:gd name="T48" fmla="*/ 77 w 1711"/>
              <a:gd name="T49" fmla="*/ 2233 h 2455"/>
              <a:gd name="T50" fmla="*/ 273 w 1711"/>
              <a:gd name="T51" fmla="*/ 1738 h 2455"/>
              <a:gd name="T52" fmla="*/ 760 w 1711"/>
              <a:gd name="T53" fmla="*/ 1624 h 2455"/>
              <a:gd name="T54" fmla="*/ 760 w 1711"/>
              <a:gd name="T55" fmla="*/ 1550 h 2455"/>
              <a:gd name="T56" fmla="*/ 951 w 1711"/>
              <a:gd name="T57" fmla="*/ 1550 h 2455"/>
              <a:gd name="T58" fmla="*/ 1170 w 1711"/>
              <a:gd name="T59" fmla="*/ 1624 h 2455"/>
              <a:gd name="T60" fmla="*/ 769 w 1711"/>
              <a:gd name="T61" fmla="*/ 1152 h 2455"/>
              <a:gd name="T62" fmla="*/ 760 w 1711"/>
              <a:gd name="T63" fmla="*/ 1624 h 2455"/>
              <a:gd name="T64" fmla="*/ 1032 w 1711"/>
              <a:gd name="T65" fmla="*/ 543 h 2455"/>
              <a:gd name="T66" fmla="*/ 679 w 1711"/>
              <a:gd name="T67" fmla="*/ 543 h 2455"/>
              <a:gd name="T68" fmla="*/ 679 w 1711"/>
              <a:gd name="T69" fmla="*/ 897 h 2455"/>
              <a:gd name="T70" fmla="*/ 956 w 1711"/>
              <a:gd name="T71" fmla="*/ 949 h 2455"/>
              <a:gd name="T72" fmla="*/ 1032 w 1711"/>
              <a:gd name="T73" fmla="*/ 897 h 2455"/>
              <a:gd name="T74" fmla="*/ 1032 w 1711"/>
              <a:gd name="T75" fmla="*/ 543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1" h="2455">
                <a:moveTo>
                  <a:pt x="109" y="1738"/>
                </a:moveTo>
                <a:cubicBezTo>
                  <a:pt x="76" y="1738"/>
                  <a:pt x="51" y="1713"/>
                  <a:pt x="51" y="1681"/>
                </a:cubicBezTo>
                <a:cubicBezTo>
                  <a:pt x="51" y="1649"/>
                  <a:pt x="76" y="1624"/>
                  <a:pt x="109" y="1624"/>
                </a:cubicBezTo>
                <a:cubicBezTo>
                  <a:pt x="330" y="1624"/>
                  <a:pt x="330" y="1624"/>
                  <a:pt x="330" y="1624"/>
                </a:cubicBezTo>
                <a:cubicBezTo>
                  <a:pt x="594" y="1074"/>
                  <a:pt x="594" y="1074"/>
                  <a:pt x="594" y="1074"/>
                </a:cubicBezTo>
                <a:cubicBezTo>
                  <a:pt x="577" y="1061"/>
                  <a:pt x="560" y="1047"/>
                  <a:pt x="544" y="1032"/>
                </a:cubicBezTo>
                <a:cubicBezTo>
                  <a:pt x="544" y="1032"/>
                  <a:pt x="544" y="1032"/>
                  <a:pt x="544" y="1032"/>
                </a:cubicBezTo>
                <a:cubicBezTo>
                  <a:pt x="544" y="1032"/>
                  <a:pt x="544" y="1032"/>
                  <a:pt x="544" y="1032"/>
                </a:cubicBezTo>
                <a:cubicBezTo>
                  <a:pt x="464" y="951"/>
                  <a:pt x="415" y="843"/>
                  <a:pt x="415" y="720"/>
                </a:cubicBezTo>
                <a:cubicBezTo>
                  <a:pt x="415" y="599"/>
                  <a:pt x="464" y="488"/>
                  <a:pt x="544" y="408"/>
                </a:cubicBezTo>
                <a:cubicBezTo>
                  <a:pt x="549" y="403"/>
                  <a:pt x="549" y="403"/>
                  <a:pt x="549" y="403"/>
                </a:cubicBezTo>
                <a:cubicBezTo>
                  <a:pt x="606" y="348"/>
                  <a:pt x="679" y="308"/>
                  <a:pt x="760" y="291"/>
                </a:cubicBezTo>
                <a:cubicBezTo>
                  <a:pt x="760" y="95"/>
                  <a:pt x="760" y="95"/>
                  <a:pt x="760" y="95"/>
                </a:cubicBezTo>
                <a:cubicBezTo>
                  <a:pt x="760" y="43"/>
                  <a:pt x="803" y="0"/>
                  <a:pt x="856" y="0"/>
                </a:cubicBezTo>
                <a:cubicBezTo>
                  <a:pt x="908" y="0"/>
                  <a:pt x="951" y="43"/>
                  <a:pt x="951" y="95"/>
                </a:cubicBezTo>
                <a:cubicBezTo>
                  <a:pt x="951" y="291"/>
                  <a:pt x="951" y="291"/>
                  <a:pt x="951" y="291"/>
                </a:cubicBezTo>
                <a:cubicBezTo>
                  <a:pt x="1034" y="308"/>
                  <a:pt x="1108" y="349"/>
                  <a:pt x="1167" y="408"/>
                </a:cubicBezTo>
                <a:cubicBezTo>
                  <a:pt x="1247" y="488"/>
                  <a:pt x="1297" y="599"/>
                  <a:pt x="1297" y="720"/>
                </a:cubicBezTo>
                <a:cubicBezTo>
                  <a:pt x="1297" y="843"/>
                  <a:pt x="1247" y="951"/>
                  <a:pt x="1167" y="1032"/>
                </a:cubicBezTo>
                <a:cubicBezTo>
                  <a:pt x="1163" y="1037"/>
                  <a:pt x="1163" y="1037"/>
                  <a:pt x="1163" y="1037"/>
                </a:cubicBezTo>
                <a:cubicBezTo>
                  <a:pt x="1148" y="1049"/>
                  <a:pt x="1133" y="1063"/>
                  <a:pt x="1116" y="1074"/>
                </a:cubicBezTo>
                <a:cubicBezTo>
                  <a:pt x="1382" y="1624"/>
                  <a:pt x="1382" y="1624"/>
                  <a:pt x="1382" y="1624"/>
                </a:cubicBezTo>
                <a:cubicBezTo>
                  <a:pt x="1603" y="1624"/>
                  <a:pt x="1603" y="1624"/>
                  <a:pt x="1603" y="1624"/>
                </a:cubicBezTo>
                <a:cubicBezTo>
                  <a:pt x="1635" y="1624"/>
                  <a:pt x="1660" y="1649"/>
                  <a:pt x="1660" y="1681"/>
                </a:cubicBezTo>
                <a:cubicBezTo>
                  <a:pt x="1660" y="1713"/>
                  <a:pt x="1635" y="1738"/>
                  <a:pt x="1603" y="1738"/>
                </a:cubicBezTo>
                <a:cubicBezTo>
                  <a:pt x="1438" y="1738"/>
                  <a:pt x="1438" y="1738"/>
                  <a:pt x="1438" y="1738"/>
                </a:cubicBezTo>
                <a:cubicBezTo>
                  <a:pt x="1636" y="2147"/>
                  <a:pt x="1636" y="2147"/>
                  <a:pt x="1636" y="2147"/>
                </a:cubicBezTo>
                <a:cubicBezTo>
                  <a:pt x="1648" y="2176"/>
                  <a:pt x="1648" y="2208"/>
                  <a:pt x="1635" y="2233"/>
                </a:cubicBezTo>
                <a:cubicBezTo>
                  <a:pt x="1657" y="2278"/>
                  <a:pt x="1657" y="2278"/>
                  <a:pt x="1657" y="2278"/>
                </a:cubicBezTo>
                <a:cubicBezTo>
                  <a:pt x="1698" y="2364"/>
                  <a:pt x="1698" y="2364"/>
                  <a:pt x="1698" y="2364"/>
                </a:cubicBezTo>
                <a:cubicBezTo>
                  <a:pt x="1711" y="2392"/>
                  <a:pt x="1701" y="2427"/>
                  <a:pt x="1671" y="2440"/>
                </a:cubicBezTo>
                <a:cubicBezTo>
                  <a:pt x="1643" y="2455"/>
                  <a:pt x="1609" y="2442"/>
                  <a:pt x="1595" y="2413"/>
                </a:cubicBezTo>
                <a:cubicBezTo>
                  <a:pt x="1555" y="2328"/>
                  <a:pt x="1555" y="2328"/>
                  <a:pt x="1555" y="2328"/>
                </a:cubicBezTo>
                <a:cubicBezTo>
                  <a:pt x="1532" y="2283"/>
                  <a:pt x="1532" y="2283"/>
                  <a:pt x="1532" y="2283"/>
                </a:cubicBezTo>
                <a:cubicBezTo>
                  <a:pt x="1503" y="2278"/>
                  <a:pt x="1477" y="2259"/>
                  <a:pt x="1464" y="2231"/>
                </a:cubicBezTo>
                <a:cubicBezTo>
                  <a:pt x="1226" y="1738"/>
                  <a:pt x="1226" y="1738"/>
                  <a:pt x="1226" y="1738"/>
                </a:cubicBezTo>
                <a:cubicBezTo>
                  <a:pt x="951" y="1738"/>
                  <a:pt x="951" y="1738"/>
                  <a:pt x="951" y="1738"/>
                </a:cubicBezTo>
                <a:cubicBezTo>
                  <a:pt x="951" y="1811"/>
                  <a:pt x="951" y="1811"/>
                  <a:pt x="951" y="1811"/>
                </a:cubicBezTo>
                <a:cubicBezTo>
                  <a:pt x="951" y="1863"/>
                  <a:pt x="908" y="1907"/>
                  <a:pt x="856" y="1907"/>
                </a:cubicBezTo>
                <a:cubicBezTo>
                  <a:pt x="803" y="1907"/>
                  <a:pt x="760" y="1863"/>
                  <a:pt x="760" y="1811"/>
                </a:cubicBezTo>
                <a:cubicBezTo>
                  <a:pt x="760" y="1738"/>
                  <a:pt x="760" y="1738"/>
                  <a:pt x="760" y="1738"/>
                </a:cubicBezTo>
                <a:cubicBezTo>
                  <a:pt x="485" y="1738"/>
                  <a:pt x="485" y="1738"/>
                  <a:pt x="485" y="1738"/>
                </a:cubicBezTo>
                <a:cubicBezTo>
                  <a:pt x="246" y="2231"/>
                  <a:pt x="246" y="2231"/>
                  <a:pt x="246" y="2231"/>
                </a:cubicBezTo>
                <a:cubicBezTo>
                  <a:pt x="235" y="2259"/>
                  <a:pt x="208" y="2278"/>
                  <a:pt x="180" y="2283"/>
                </a:cubicBezTo>
                <a:cubicBezTo>
                  <a:pt x="158" y="2328"/>
                  <a:pt x="158" y="2328"/>
                  <a:pt x="158" y="2328"/>
                </a:cubicBezTo>
                <a:cubicBezTo>
                  <a:pt x="117" y="2413"/>
                  <a:pt x="117" y="2413"/>
                  <a:pt x="117" y="2413"/>
                </a:cubicBezTo>
                <a:cubicBezTo>
                  <a:pt x="103" y="2442"/>
                  <a:pt x="69" y="2455"/>
                  <a:pt x="41" y="2440"/>
                </a:cubicBezTo>
                <a:cubicBezTo>
                  <a:pt x="12" y="2427"/>
                  <a:pt x="0" y="2392"/>
                  <a:pt x="14" y="2364"/>
                </a:cubicBezTo>
                <a:cubicBezTo>
                  <a:pt x="56" y="2278"/>
                  <a:pt x="56" y="2278"/>
                  <a:pt x="56" y="2278"/>
                </a:cubicBezTo>
                <a:cubicBezTo>
                  <a:pt x="77" y="2233"/>
                  <a:pt x="77" y="2233"/>
                  <a:pt x="77" y="2233"/>
                </a:cubicBezTo>
                <a:cubicBezTo>
                  <a:pt x="63" y="2208"/>
                  <a:pt x="62" y="2176"/>
                  <a:pt x="76" y="2147"/>
                </a:cubicBezTo>
                <a:cubicBezTo>
                  <a:pt x="273" y="1738"/>
                  <a:pt x="273" y="1738"/>
                  <a:pt x="273" y="1738"/>
                </a:cubicBezTo>
                <a:cubicBezTo>
                  <a:pt x="109" y="1738"/>
                  <a:pt x="109" y="1738"/>
                  <a:pt x="109" y="1738"/>
                </a:cubicBezTo>
                <a:close/>
                <a:moveTo>
                  <a:pt x="760" y="1624"/>
                </a:moveTo>
                <a:cubicBezTo>
                  <a:pt x="760" y="1624"/>
                  <a:pt x="760" y="1624"/>
                  <a:pt x="760" y="1624"/>
                </a:cubicBezTo>
                <a:cubicBezTo>
                  <a:pt x="760" y="1550"/>
                  <a:pt x="760" y="1550"/>
                  <a:pt x="760" y="1550"/>
                </a:cubicBezTo>
                <a:cubicBezTo>
                  <a:pt x="760" y="1498"/>
                  <a:pt x="803" y="1455"/>
                  <a:pt x="856" y="1455"/>
                </a:cubicBezTo>
                <a:cubicBezTo>
                  <a:pt x="908" y="1455"/>
                  <a:pt x="951" y="1498"/>
                  <a:pt x="951" y="1550"/>
                </a:cubicBezTo>
                <a:cubicBezTo>
                  <a:pt x="951" y="1624"/>
                  <a:pt x="951" y="1624"/>
                  <a:pt x="951" y="1624"/>
                </a:cubicBezTo>
                <a:cubicBezTo>
                  <a:pt x="1170" y="1624"/>
                  <a:pt x="1170" y="1624"/>
                  <a:pt x="1170" y="1624"/>
                </a:cubicBezTo>
                <a:cubicBezTo>
                  <a:pt x="942" y="1152"/>
                  <a:pt x="942" y="1152"/>
                  <a:pt x="942" y="1152"/>
                </a:cubicBezTo>
                <a:cubicBezTo>
                  <a:pt x="886" y="1163"/>
                  <a:pt x="825" y="1163"/>
                  <a:pt x="769" y="1152"/>
                </a:cubicBezTo>
                <a:cubicBezTo>
                  <a:pt x="541" y="1624"/>
                  <a:pt x="541" y="1624"/>
                  <a:pt x="541" y="1624"/>
                </a:cubicBezTo>
                <a:cubicBezTo>
                  <a:pt x="760" y="1624"/>
                  <a:pt x="760" y="1624"/>
                  <a:pt x="760" y="1624"/>
                </a:cubicBezTo>
                <a:close/>
                <a:moveTo>
                  <a:pt x="1032" y="543"/>
                </a:moveTo>
                <a:cubicBezTo>
                  <a:pt x="1032" y="543"/>
                  <a:pt x="1032" y="543"/>
                  <a:pt x="1032" y="543"/>
                </a:cubicBezTo>
                <a:cubicBezTo>
                  <a:pt x="936" y="447"/>
                  <a:pt x="781" y="445"/>
                  <a:pt x="683" y="539"/>
                </a:cubicBezTo>
                <a:cubicBezTo>
                  <a:pt x="679" y="543"/>
                  <a:pt x="679" y="543"/>
                  <a:pt x="679" y="543"/>
                </a:cubicBezTo>
                <a:cubicBezTo>
                  <a:pt x="634" y="589"/>
                  <a:pt x="606" y="651"/>
                  <a:pt x="606" y="720"/>
                </a:cubicBezTo>
                <a:cubicBezTo>
                  <a:pt x="606" y="789"/>
                  <a:pt x="634" y="852"/>
                  <a:pt x="679" y="897"/>
                </a:cubicBezTo>
                <a:cubicBezTo>
                  <a:pt x="750" y="968"/>
                  <a:pt x="861" y="989"/>
                  <a:pt x="954" y="949"/>
                </a:cubicBezTo>
                <a:cubicBezTo>
                  <a:pt x="956" y="949"/>
                  <a:pt x="956" y="949"/>
                  <a:pt x="956" y="949"/>
                </a:cubicBezTo>
                <a:cubicBezTo>
                  <a:pt x="982" y="938"/>
                  <a:pt x="1007" y="922"/>
                  <a:pt x="1028" y="901"/>
                </a:cubicBezTo>
                <a:cubicBezTo>
                  <a:pt x="1032" y="897"/>
                  <a:pt x="1032" y="897"/>
                  <a:pt x="1032" y="897"/>
                </a:cubicBezTo>
                <a:cubicBezTo>
                  <a:pt x="1076" y="852"/>
                  <a:pt x="1105" y="789"/>
                  <a:pt x="1105" y="720"/>
                </a:cubicBezTo>
                <a:cubicBezTo>
                  <a:pt x="1105" y="651"/>
                  <a:pt x="1076" y="589"/>
                  <a:pt x="1032" y="543"/>
                </a:cubicBezTo>
                <a:cubicBezTo>
                  <a:pt x="1032" y="543"/>
                  <a:pt x="1032" y="543"/>
                  <a:pt x="1032" y="543"/>
                </a:cubicBezTo>
                <a:close/>
              </a:path>
            </a:pathLst>
          </a:custGeom>
          <a:solidFill>
            <a:srgbClr val="73185A">
              <a:alpha val="5000"/>
            </a:srgbClr>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 name="矩形 7"/>
          <p:cNvSpPr/>
          <p:nvPr/>
        </p:nvSpPr>
        <p:spPr>
          <a:xfrm>
            <a:off x="3851920" y="1994099"/>
            <a:ext cx="5292080" cy="1152128"/>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本文工作介绍</a:t>
            </a:r>
            <a:endParaRPr lang="zh-CN" altLang="en-US" sz="2400" b="1"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64466" y="1881356"/>
            <a:ext cx="1236236" cy="1107996"/>
          </a:xfrm>
          <a:prstGeom prst="rect">
            <a:avLst/>
          </a:prstGeom>
        </p:spPr>
        <p:txBody>
          <a:bodyPr wrap="none">
            <a:spAutoFit/>
          </a:bodyPr>
          <a:lstStyle/>
          <a:p>
            <a:pPr algn="ctr"/>
            <a:r>
              <a:rPr lang="en-US" altLang="zh-CN" sz="6600" dirty="0">
                <a:ln w="6350">
                  <a:solidFill>
                    <a:srgbClr val="EFF6FC"/>
                  </a:solidFill>
                </a:ln>
                <a:solidFill>
                  <a:srgbClr val="73185A"/>
                </a:solidFill>
                <a:latin typeface="Impact" pitchFamily="34" charset="0"/>
                <a:ea typeface="微软雅黑" pitchFamily="34" charset="-122"/>
              </a:rPr>
              <a:t>0 3</a:t>
            </a:r>
            <a:endParaRPr lang="zh-CN" altLang="en-US" sz="6600" dirty="0">
              <a:ln w="6350">
                <a:solidFill>
                  <a:srgbClr val="EFF6FC"/>
                </a:solidFill>
              </a:ln>
              <a:solidFill>
                <a:srgbClr val="73185A"/>
              </a:solidFill>
              <a:latin typeface="Impact" pitchFamily="34" charset="0"/>
              <a:ea typeface="微软雅黑" pitchFamily="34" charset="-122"/>
            </a:endParaRPr>
          </a:p>
        </p:txBody>
      </p:sp>
      <p:sp>
        <p:nvSpPr>
          <p:cNvPr id="4" name="矩形 3"/>
          <p:cNvSpPr/>
          <p:nvPr/>
        </p:nvSpPr>
        <p:spPr>
          <a:xfrm>
            <a:off x="3923928" y="2066900"/>
            <a:ext cx="1989647" cy="913070"/>
          </a:xfrm>
          <a:prstGeom prst="rect">
            <a:avLst/>
          </a:prstGeom>
        </p:spPr>
        <p:txBody>
          <a:bodyPr wrap="none">
            <a:spAutoFit/>
          </a:bodyPr>
          <a:lstStyle/>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混合联合矩阵分解</a:t>
            </a:r>
            <a:endParaRPr lang="en-US" altLang="zh-CN" sz="1000" dirty="0" smtClean="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深度联合矩阵分解</a:t>
            </a:r>
            <a:endParaRPr lang="en-US" altLang="zh-CN" sz="1000" dirty="0" smtClean="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混合深度联合矩阵分解</a:t>
            </a:r>
            <a:endParaRPr lang="en-US" altLang="zh-CN" sz="1000" dirty="0" smtClean="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en-US" altLang="zh-CN" sz="1000" dirty="0">
                <a:solidFill>
                  <a:srgbClr val="73185A"/>
                </a:solidFill>
                <a:latin typeface="微软雅黑" pitchFamily="34" charset="-122"/>
                <a:ea typeface="微软雅黑" pitchFamily="34" charset="-122"/>
              </a:rPr>
              <a:t>HDCMF</a:t>
            </a:r>
            <a:r>
              <a:rPr lang="zh-CN" altLang="en-US" sz="1000" dirty="0">
                <a:solidFill>
                  <a:srgbClr val="73185A"/>
                </a:solidFill>
                <a:latin typeface="微软雅黑" pitchFamily="34" charset="-122"/>
                <a:ea typeface="微软雅黑" pitchFamily="34" charset="-122"/>
              </a:rPr>
              <a:t>模型构建及求解</a:t>
            </a:r>
            <a:r>
              <a:rPr lang="zh-CN" altLang="en-US" sz="1000" dirty="0" smtClean="0">
                <a:solidFill>
                  <a:srgbClr val="73185A"/>
                </a:solidFill>
                <a:latin typeface="微软雅黑" pitchFamily="34" charset="-122"/>
                <a:ea typeface="微软雅黑" pitchFamily="34" charset="-122"/>
              </a:rPr>
              <a:t>算法</a:t>
            </a:r>
            <a:endParaRPr lang="zh-CN" altLang="en-US" sz="1000" dirty="0">
              <a:solidFill>
                <a:srgbClr val="73185A"/>
              </a:solidFill>
              <a:latin typeface="微软雅黑" pitchFamily="34" charset="-122"/>
              <a:ea typeface="微软雅黑" pitchFamily="34" charset="-122"/>
            </a:endParaRPr>
          </a:p>
        </p:txBody>
      </p:sp>
      <p:sp>
        <p:nvSpPr>
          <p:cNvPr id="5" name="矩形 4"/>
          <p:cNvSpPr/>
          <p:nvPr/>
        </p:nvSpPr>
        <p:spPr>
          <a:xfrm>
            <a:off x="2502180" y="2817460"/>
            <a:ext cx="1349740" cy="307777"/>
          </a:xfrm>
          <a:prstGeom prst="rect">
            <a:avLst/>
          </a:prstGeom>
        </p:spPr>
        <p:txBody>
          <a:bodyPr wrap="square">
            <a:spAutoFit/>
          </a:bodyPr>
          <a:lstStyle/>
          <a:p>
            <a:pPr algn="ctr"/>
            <a:r>
              <a:rPr lang="en-US" altLang="zh-CN" sz="1400" dirty="0">
                <a:solidFill>
                  <a:srgbClr val="73185A"/>
                </a:solidFill>
                <a:latin typeface="微软雅黑" pitchFamily="34" charset="-122"/>
                <a:ea typeface="微软雅黑" pitchFamily="34" charset="-122"/>
              </a:rPr>
              <a:t>PART THREE</a:t>
            </a:r>
            <a:endParaRPr lang="zh-CN" altLang="en-US" sz="700" dirty="0">
              <a:solidFill>
                <a:srgbClr val="73185A"/>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12252">
        <p15:prstTrans prst="prestige"/>
      </p:transition>
    </mc:Choice>
    <mc:Fallback xmlns="">
      <p:transition spd="slow" advTm="12252">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51920" y="361791"/>
            <a:ext cx="1415772"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混合联合矩阵分解</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16</a:t>
            </a:fld>
            <a:endParaRPr lang="zh-CN" altLang="en-US" dirty="0"/>
          </a:p>
        </p:txBody>
      </p:sp>
      <p:sp>
        <p:nvSpPr>
          <p:cNvPr id="58" name="Line 33"/>
          <p:cNvSpPr>
            <a:spLocks noChangeShapeType="1"/>
          </p:cNvSpPr>
          <p:nvPr/>
        </p:nvSpPr>
        <p:spPr bwMode="auto">
          <a:xfrm>
            <a:off x="3275856" y="1202804"/>
            <a:ext cx="0" cy="3816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圆角矩形 60"/>
          <p:cNvSpPr/>
          <p:nvPr/>
        </p:nvSpPr>
        <p:spPr>
          <a:xfrm>
            <a:off x="251520" y="862650"/>
            <a:ext cx="3417562" cy="212555"/>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HCMF</a:t>
            </a: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 : Hybrid Collective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4794" y="1418828"/>
            <a:ext cx="3027046" cy="1564898"/>
          </a:xfrm>
          <a:prstGeom prst="rect">
            <a:avLst/>
          </a:prstGeom>
        </p:spPr>
      </p:pic>
      <p:sp>
        <p:nvSpPr>
          <p:cNvPr id="8" name="Freeform 9"/>
          <p:cNvSpPr>
            <a:spLocks noEditPoints="1"/>
          </p:cNvSpPr>
          <p:nvPr/>
        </p:nvSpPr>
        <p:spPr bwMode="auto">
          <a:xfrm rot="19469485">
            <a:off x="27455" y="834723"/>
            <a:ext cx="324000" cy="324000"/>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9" name="组合 8"/>
          <p:cNvGrpSpPr/>
          <p:nvPr/>
        </p:nvGrpSpPr>
        <p:grpSpPr>
          <a:xfrm>
            <a:off x="356714" y="1078674"/>
            <a:ext cx="3168000" cy="40500"/>
            <a:chOff x="320818" y="1168639"/>
            <a:chExt cx="2214959" cy="40500"/>
          </a:xfrm>
        </p:grpSpPr>
        <p:sp>
          <p:nvSpPr>
            <p:cNvPr id="10" name="矩形 9"/>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1" name="矩形 10"/>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51520" y="3106766"/>
            <a:ext cx="1728195" cy="549628"/>
            <a:chOff x="251519" y="3965545"/>
            <a:chExt cx="1728195" cy="549628"/>
          </a:xfrm>
        </p:grpSpPr>
        <p:pic>
          <p:nvPicPr>
            <p:cNvPr id="16" name="图片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83879" y="4036355"/>
              <a:ext cx="1522509" cy="421228"/>
            </a:xfrm>
            <a:prstGeom prst="rect">
              <a:avLst/>
            </a:prstGeom>
          </p:spPr>
        </p:pic>
        <p:sp>
          <p:nvSpPr>
            <p:cNvPr id="17" name="矩形 16"/>
            <p:cNvSpPr/>
            <p:nvPr/>
          </p:nvSpPr>
          <p:spPr>
            <a:xfrm>
              <a:off x="251519" y="3965545"/>
              <a:ext cx="1728195" cy="549628"/>
            </a:xfrm>
            <a:prstGeom prst="rect">
              <a:avLst/>
            </a:prstGeom>
            <a:noFill/>
            <a:ln w="9525">
              <a:solidFill>
                <a:srgbClr val="7318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130800" y="3859549"/>
            <a:ext cx="3073048" cy="1081002"/>
          </a:xfrm>
          <a:prstGeom prst="rect">
            <a:avLst/>
          </a:prstGeom>
        </p:spPr>
        <p:txBody>
          <a:bodyPr wrap="square">
            <a:spAutoFit/>
          </a:bodyPr>
          <a:lstStyle/>
          <a:p>
            <a:pPr>
              <a:lnSpc>
                <a:spcPct val="150000"/>
              </a:lnSpc>
            </a:pPr>
            <a:r>
              <a:rPr lang="en-US" altLang="zh-CN" sz="1100" b="1" dirty="0">
                <a:solidFill>
                  <a:srgbClr val="73185A"/>
                </a:solidFill>
                <a:latin typeface="Arial" pitchFamily="34" charset="0"/>
                <a:ea typeface="微软雅黑" pitchFamily="34" charset="-122"/>
              </a:rPr>
              <a:t>HCMF</a:t>
            </a:r>
            <a:r>
              <a:rPr lang="zh-CN" altLang="en-US" sz="1100" b="1" dirty="0">
                <a:solidFill>
                  <a:srgbClr val="73185A"/>
                </a:solidFill>
                <a:latin typeface="Arial" pitchFamily="34" charset="0"/>
                <a:ea typeface="微软雅黑" pitchFamily="34" charset="-122"/>
              </a:rPr>
              <a:t>模型能够有效地利用药物和靶点的大规模辅助信息</a:t>
            </a:r>
            <a:r>
              <a:rPr lang="zh-CN" altLang="en-US" sz="1100" b="1" dirty="0" smtClean="0">
                <a:solidFill>
                  <a:srgbClr val="73185A"/>
                </a:solidFill>
                <a:latin typeface="Arial" pitchFamily="34" charset="0"/>
                <a:ea typeface="微软雅黑" pitchFamily="34" charset="-122"/>
              </a:rPr>
              <a:t>，但是</a:t>
            </a:r>
            <a:r>
              <a:rPr lang="zh-CN" altLang="en-US" sz="1100" b="1" dirty="0">
                <a:solidFill>
                  <a:srgbClr val="73185A"/>
                </a:solidFill>
                <a:latin typeface="Arial" pitchFamily="34" charset="0"/>
                <a:ea typeface="微软雅黑" pitchFamily="34" charset="-122"/>
              </a:rPr>
              <a:t>当药物和靶点辅助信息矩阵比较稀疏时，采用该模型学到的药物和靶点隐变量的表征能力不是很</a:t>
            </a:r>
            <a:r>
              <a:rPr lang="zh-CN" altLang="en-US" sz="1100" b="1" dirty="0" smtClean="0">
                <a:solidFill>
                  <a:srgbClr val="73185A"/>
                </a:solidFill>
                <a:latin typeface="Arial" pitchFamily="34" charset="0"/>
                <a:ea typeface="微软雅黑" pitchFamily="34" charset="-122"/>
              </a:rPr>
              <a:t>强。</a:t>
            </a:r>
            <a:endParaRPr lang="zh-CN" altLang="en-US" sz="2400" b="1" dirty="0">
              <a:solidFill>
                <a:srgbClr val="73185A"/>
              </a:solidFill>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3527" y="1346820"/>
            <a:ext cx="5656418" cy="3027379"/>
          </a:xfrm>
          <a:prstGeom prst="rect">
            <a:avLst/>
          </a:prstGeom>
        </p:spPr>
      </p:pic>
    </p:spTree>
    <p:extLst>
      <p:ext uri="{BB962C8B-B14F-4D97-AF65-F5344CB8AC3E}">
        <p14:creationId xmlns:p14="http://schemas.microsoft.com/office/powerpoint/2010/main" val="2165403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0659">
        <p15:prstTrans prst="pageCurlDouble"/>
      </p:transition>
    </mc:Choice>
    <mc:Fallback xmlns="">
      <p:transition spd="slow" advTm="70659">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51920" y="361791"/>
            <a:ext cx="1415772"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深度联合矩阵分解</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17</a:t>
            </a:fld>
            <a:endParaRPr lang="zh-CN" altLang="en-US"/>
          </a:p>
        </p:txBody>
      </p:sp>
      <p:sp>
        <p:nvSpPr>
          <p:cNvPr id="58" name="Line 33"/>
          <p:cNvSpPr>
            <a:spLocks noChangeShapeType="1"/>
          </p:cNvSpPr>
          <p:nvPr/>
        </p:nvSpPr>
        <p:spPr bwMode="auto">
          <a:xfrm>
            <a:off x="3707904" y="770756"/>
            <a:ext cx="0" cy="3888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圆角矩形 60"/>
          <p:cNvSpPr/>
          <p:nvPr/>
        </p:nvSpPr>
        <p:spPr>
          <a:xfrm>
            <a:off x="179512" y="862650"/>
            <a:ext cx="3343130" cy="2160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DCMF : Deep Collective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24" name="图片 2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79512" y="1202804"/>
            <a:ext cx="2933122" cy="258628"/>
          </a:xfrm>
          <a:prstGeom prst="rect">
            <a:avLst/>
          </a:prstGeom>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343" y="792088"/>
            <a:ext cx="2160841" cy="3939108"/>
          </a:xfrm>
          <a:prstGeom prst="rect">
            <a:avLst/>
          </a:prstGeom>
        </p:spPr>
      </p:pic>
      <p:pic>
        <p:nvPicPr>
          <p:cNvPr id="4" name="图片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12465" y="794699"/>
            <a:ext cx="2163991" cy="3938400"/>
          </a:xfrm>
          <a:prstGeom prst="rect">
            <a:avLst/>
          </a:prstGeom>
        </p:spPr>
      </p:pic>
      <p:pic>
        <p:nvPicPr>
          <p:cNvPr id="5" name="图片 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512" y="1778868"/>
            <a:ext cx="2825858" cy="258628"/>
          </a:xfrm>
          <a:prstGeom prst="rect">
            <a:avLst/>
          </a:prstGeom>
        </p:spPr>
      </p:pic>
      <p:pic>
        <p:nvPicPr>
          <p:cNvPr id="10" name="图片 9"/>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79512" y="2323976"/>
            <a:ext cx="3351776" cy="1399108"/>
          </a:xfrm>
          <a:prstGeom prst="rect">
            <a:avLst/>
          </a:prstGeom>
        </p:spPr>
      </p:pic>
      <p:pic>
        <p:nvPicPr>
          <p:cNvPr id="11" name="图片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79512" y="3692128"/>
            <a:ext cx="3237936" cy="1399108"/>
          </a:xfrm>
          <a:prstGeom prst="rect">
            <a:avLst/>
          </a:prstGeom>
        </p:spPr>
      </p:pic>
      <p:pic>
        <p:nvPicPr>
          <p:cNvPr id="6" name="图片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79512" y="1490836"/>
            <a:ext cx="2905054" cy="219533"/>
          </a:xfrm>
          <a:prstGeom prst="rect">
            <a:avLst/>
          </a:prstGeom>
        </p:spPr>
      </p:pic>
      <p:pic>
        <p:nvPicPr>
          <p:cNvPr id="27" name="图片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79512" y="2066900"/>
            <a:ext cx="2797789" cy="219533"/>
          </a:xfrm>
          <a:prstGeom prst="rect">
            <a:avLst/>
          </a:prstGeom>
        </p:spPr>
      </p:pic>
      <p:sp>
        <p:nvSpPr>
          <p:cNvPr id="17" name="Freeform 9"/>
          <p:cNvSpPr>
            <a:spLocks noEditPoints="1"/>
          </p:cNvSpPr>
          <p:nvPr/>
        </p:nvSpPr>
        <p:spPr bwMode="auto">
          <a:xfrm rot="19469485">
            <a:off x="27455" y="834723"/>
            <a:ext cx="324000" cy="324000"/>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18" name="组合 17"/>
          <p:cNvGrpSpPr/>
          <p:nvPr/>
        </p:nvGrpSpPr>
        <p:grpSpPr>
          <a:xfrm>
            <a:off x="354290" y="1110182"/>
            <a:ext cx="2988000" cy="40500"/>
            <a:chOff x="320818" y="1168639"/>
            <a:chExt cx="2214959" cy="40500"/>
          </a:xfrm>
        </p:grpSpPr>
        <p:sp>
          <p:nvSpPr>
            <p:cNvPr id="19" name="矩形 18"/>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20" name="矩形 19"/>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52702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9481">
        <p15:prstTrans prst="pageCurlDouble"/>
      </p:transition>
    </mc:Choice>
    <mc:Fallback xmlns="">
      <p:transition spd="slow" advTm="89481">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712547" y="361791"/>
            <a:ext cx="1723549"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混合深度联合矩阵分解</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a:xfrm>
            <a:off x="8663132" y="4744150"/>
            <a:ext cx="473224" cy="274638"/>
          </a:xfrm>
        </p:spPr>
        <p:txBody>
          <a:bodyPr/>
          <a:lstStyle/>
          <a:p>
            <a:fld id="{E06E2961-04C3-4FCD-8318-424E4D2C0A5D}" type="slidenum">
              <a:rPr lang="zh-CN" altLang="en-US" smtClean="0"/>
              <a:t>18</a:t>
            </a:fld>
            <a:endParaRPr lang="zh-CN" altLang="en-US"/>
          </a:p>
        </p:txBody>
      </p:sp>
      <p:sp>
        <p:nvSpPr>
          <p:cNvPr id="58" name="Line 33"/>
          <p:cNvSpPr>
            <a:spLocks noChangeShapeType="1"/>
          </p:cNvSpPr>
          <p:nvPr/>
        </p:nvSpPr>
        <p:spPr bwMode="auto">
          <a:xfrm>
            <a:off x="3059832" y="1058788"/>
            <a:ext cx="0" cy="3960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圆角矩形 60"/>
          <p:cNvSpPr/>
          <p:nvPr/>
        </p:nvSpPr>
        <p:spPr>
          <a:xfrm>
            <a:off x="290342" y="770756"/>
            <a:ext cx="4641698" cy="2160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HDCMF : Hybrid  Deep Collective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8" name="图片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0797" y="1202804"/>
            <a:ext cx="2468995" cy="258628"/>
          </a:xfrm>
          <a:prstGeom prst="rect">
            <a:avLst/>
          </a:prstGeom>
        </p:spPr>
      </p:pic>
      <p:pic>
        <p:nvPicPr>
          <p:cNvPr id="9" name="图片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0797" y="1562844"/>
            <a:ext cx="2443934" cy="258628"/>
          </a:xfrm>
          <a:prstGeom prst="rect">
            <a:avLst/>
          </a:prstGeom>
        </p:spPr>
      </p:pic>
      <p:pic>
        <p:nvPicPr>
          <p:cNvPr id="4" name="图片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67016" y="1994892"/>
            <a:ext cx="2676793" cy="1718864"/>
          </a:xfrm>
          <a:prstGeom prst="rect">
            <a:avLst/>
          </a:prstGeom>
        </p:spPr>
      </p:pic>
      <p:pic>
        <p:nvPicPr>
          <p:cNvPr id="16" name="图片 1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1520" y="3795092"/>
            <a:ext cx="1816620" cy="730651"/>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5856" y="1058788"/>
            <a:ext cx="5684915" cy="3606176"/>
          </a:xfrm>
          <a:prstGeom prst="rect">
            <a:avLst/>
          </a:prstGeom>
        </p:spPr>
      </p:pic>
      <p:sp>
        <p:nvSpPr>
          <p:cNvPr id="12" name="Freeform 6"/>
          <p:cNvSpPr>
            <a:spLocks noEditPoints="1"/>
          </p:cNvSpPr>
          <p:nvPr/>
        </p:nvSpPr>
        <p:spPr bwMode="auto">
          <a:xfrm>
            <a:off x="35496" y="770756"/>
            <a:ext cx="324000" cy="324000"/>
          </a:xfrm>
          <a:custGeom>
            <a:avLst/>
            <a:gdLst>
              <a:gd name="T0" fmla="*/ 18 w 158"/>
              <a:gd name="T1" fmla="*/ 22 h 141"/>
              <a:gd name="T2" fmla="*/ 18 w 158"/>
              <a:gd name="T3" fmla="*/ 138 h 141"/>
              <a:gd name="T4" fmla="*/ 15 w 158"/>
              <a:gd name="T5" fmla="*/ 141 h 141"/>
              <a:gd name="T6" fmla="*/ 9 w 158"/>
              <a:gd name="T7" fmla="*/ 141 h 141"/>
              <a:gd name="T8" fmla="*/ 6 w 158"/>
              <a:gd name="T9" fmla="*/ 138 h 141"/>
              <a:gd name="T10" fmla="*/ 6 w 158"/>
              <a:gd name="T11" fmla="*/ 22 h 141"/>
              <a:gd name="T12" fmla="*/ 0 w 158"/>
              <a:gd name="T13" fmla="*/ 12 h 141"/>
              <a:gd name="T14" fmla="*/ 12 w 158"/>
              <a:gd name="T15" fmla="*/ 0 h 141"/>
              <a:gd name="T16" fmla="*/ 24 w 158"/>
              <a:gd name="T17" fmla="*/ 12 h 141"/>
              <a:gd name="T18" fmla="*/ 18 w 158"/>
              <a:gd name="T19" fmla="*/ 22 h 141"/>
              <a:gd name="T20" fmla="*/ 158 w 158"/>
              <a:gd name="T21" fmla="*/ 88 h 141"/>
              <a:gd name="T22" fmla="*/ 155 w 158"/>
              <a:gd name="T23" fmla="*/ 93 h 141"/>
              <a:gd name="T24" fmla="*/ 154 w 158"/>
              <a:gd name="T25" fmla="*/ 94 h 141"/>
              <a:gd name="T26" fmla="*/ 120 w 158"/>
              <a:gd name="T27" fmla="*/ 105 h 141"/>
              <a:gd name="T28" fmla="*/ 105 w 158"/>
              <a:gd name="T29" fmla="*/ 101 h 141"/>
              <a:gd name="T30" fmla="*/ 103 w 158"/>
              <a:gd name="T31" fmla="*/ 100 h 141"/>
              <a:gd name="T32" fmla="*/ 75 w 158"/>
              <a:gd name="T33" fmla="*/ 92 h 141"/>
              <a:gd name="T34" fmla="*/ 32 w 158"/>
              <a:gd name="T35" fmla="*/ 105 h 141"/>
              <a:gd name="T36" fmla="*/ 29 w 158"/>
              <a:gd name="T37" fmla="*/ 106 h 141"/>
              <a:gd name="T38" fmla="*/ 27 w 158"/>
              <a:gd name="T39" fmla="*/ 105 h 141"/>
              <a:gd name="T40" fmla="*/ 24 w 158"/>
              <a:gd name="T41" fmla="*/ 100 h 141"/>
              <a:gd name="T42" fmla="*/ 24 w 158"/>
              <a:gd name="T43" fmla="*/ 32 h 141"/>
              <a:gd name="T44" fmla="*/ 26 w 158"/>
              <a:gd name="T45" fmla="*/ 27 h 141"/>
              <a:gd name="T46" fmla="*/ 72 w 158"/>
              <a:gd name="T47" fmla="*/ 12 h 141"/>
              <a:gd name="T48" fmla="*/ 110 w 158"/>
              <a:gd name="T49" fmla="*/ 23 h 141"/>
              <a:gd name="T50" fmla="*/ 119 w 158"/>
              <a:gd name="T51" fmla="*/ 25 h 141"/>
              <a:gd name="T52" fmla="*/ 147 w 158"/>
              <a:gd name="T53" fmla="*/ 14 h 141"/>
              <a:gd name="T54" fmla="*/ 150 w 158"/>
              <a:gd name="T55" fmla="*/ 13 h 141"/>
              <a:gd name="T56" fmla="*/ 156 w 158"/>
              <a:gd name="T57" fmla="*/ 13 h 141"/>
              <a:gd name="T58" fmla="*/ 158 w 158"/>
              <a:gd name="T59" fmla="*/ 18 h 141"/>
              <a:gd name="T60" fmla="*/ 158 w 158"/>
              <a:gd name="T61" fmla="*/ 88 h 141"/>
              <a:gd name="T62" fmla="*/ 70 w 158"/>
              <a:gd name="T63" fmla="*/ 24 h 141"/>
              <a:gd name="T64" fmla="*/ 35 w 158"/>
              <a:gd name="T65" fmla="*/ 36 h 141"/>
              <a:gd name="T66" fmla="*/ 35 w 158"/>
              <a:gd name="T67" fmla="*/ 53 h 141"/>
              <a:gd name="T68" fmla="*/ 70 w 158"/>
              <a:gd name="T69" fmla="*/ 42 h 141"/>
              <a:gd name="T70" fmla="*/ 70 w 158"/>
              <a:gd name="T71" fmla="*/ 24 h 141"/>
              <a:gd name="T72" fmla="*/ 70 w 158"/>
              <a:gd name="T73" fmla="*/ 63 h 141"/>
              <a:gd name="T74" fmla="*/ 35 w 158"/>
              <a:gd name="T75" fmla="*/ 73 h 141"/>
              <a:gd name="T76" fmla="*/ 35 w 158"/>
              <a:gd name="T77" fmla="*/ 90 h 141"/>
              <a:gd name="T78" fmla="*/ 70 w 158"/>
              <a:gd name="T79" fmla="*/ 80 h 141"/>
              <a:gd name="T80" fmla="*/ 70 w 158"/>
              <a:gd name="T81" fmla="*/ 63 h 141"/>
              <a:gd name="T82" fmla="*/ 147 w 158"/>
              <a:gd name="T83" fmla="*/ 68 h 141"/>
              <a:gd name="T84" fmla="*/ 111 w 158"/>
              <a:gd name="T85" fmla="*/ 74 h 141"/>
              <a:gd name="T86" fmla="*/ 111 w 158"/>
              <a:gd name="T87" fmla="*/ 54 h 141"/>
              <a:gd name="T88" fmla="*/ 108 w 158"/>
              <a:gd name="T89" fmla="*/ 52 h 141"/>
              <a:gd name="T90" fmla="*/ 75 w 158"/>
              <a:gd name="T91" fmla="*/ 42 h 141"/>
              <a:gd name="T92" fmla="*/ 70 w 158"/>
              <a:gd name="T93" fmla="*/ 42 h 141"/>
              <a:gd name="T94" fmla="*/ 70 w 158"/>
              <a:gd name="T95" fmla="*/ 63 h 141"/>
              <a:gd name="T96" fmla="*/ 72 w 158"/>
              <a:gd name="T97" fmla="*/ 63 h 141"/>
              <a:gd name="T98" fmla="*/ 108 w 158"/>
              <a:gd name="T99" fmla="*/ 73 h 141"/>
              <a:gd name="T100" fmla="*/ 111 w 158"/>
              <a:gd name="T101" fmla="*/ 74 h 141"/>
              <a:gd name="T102" fmla="*/ 111 w 158"/>
              <a:gd name="T103" fmla="*/ 91 h 141"/>
              <a:gd name="T104" fmla="*/ 120 w 158"/>
              <a:gd name="T105" fmla="*/ 93 h 141"/>
              <a:gd name="T106" fmla="*/ 147 w 158"/>
              <a:gd name="T107" fmla="*/ 84 h 141"/>
              <a:gd name="T108" fmla="*/ 147 w 158"/>
              <a:gd name="T109" fmla="*/ 68 h 141"/>
              <a:gd name="T110" fmla="*/ 147 w 158"/>
              <a:gd name="T111" fmla="*/ 28 h 141"/>
              <a:gd name="T112" fmla="*/ 119 w 158"/>
              <a:gd name="T113" fmla="*/ 36 h 141"/>
              <a:gd name="T114" fmla="*/ 111 w 158"/>
              <a:gd name="T115" fmla="*/ 36 h 141"/>
              <a:gd name="T116" fmla="*/ 111 w 158"/>
              <a:gd name="T117" fmla="*/ 54 h 141"/>
              <a:gd name="T118" fmla="*/ 147 w 158"/>
              <a:gd name="T119" fmla="*/ 45 h 141"/>
              <a:gd name="T120" fmla="*/ 147 w 158"/>
              <a:gd name="T121" fmla="*/ 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41">
                <a:moveTo>
                  <a:pt x="18" y="22"/>
                </a:moveTo>
                <a:cubicBezTo>
                  <a:pt x="18" y="138"/>
                  <a:pt x="18" y="138"/>
                  <a:pt x="18" y="138"/>
                </a:cubicBezTo>
                <a:cubicBezTo>
                  <a:pt x="18" y="140"/>
                  <a:pt x="16" y="141"/>
                  <a:pt x="15" y="141"/>
                </a:cubicBezTo>
                <a:cubicBezTo>
                  <a:pt x="9" y="141"/>
                  <a:pt x="9" y="141"/>
                  <a:pt x="9" y="141"/>
                </a:cubicBezTo>
                <a:cubicBezTo>
                  <a:pt x="7" y="141"/>
                  <a:pt x="6" y="140"/>
                  <a:pt x="6" y="138"/>
                </a:cubicBezTo>
                <a:cubicBezTo>
                  <a:pt x="6" y="22"/>
                  <a:pt x="6" y="22"/>
                  <a:pt x="6" y="22"/>
                </a:cubicBezTo>
                <a:cubicBezTo>
                  <a:pt x="3" y="20"/>
                  <a:pt x="0" y="16"/>
                  <a:pt x="0" y="12"/>
                </a:cubicBezTo>
                <a:cubicBezTo>
                  <a:pt x="0" y="6"/>
                  <a:pt x="5" y="0"/>
                  <a:pt x="12" y="0"/>
                </a:cubicBezTo>
                <a:cubicBezTo>
                  <a:pt x="18" y="0"/>
                  <a:pt x="24" y="6"/>
                  <a:pt x="24" y="12"/>
                </a:cubicBezTo>
                <a:cubicBezTo>
                  <a:pt x="24" y="16"/>
                  <a:pt x="21" y="20"/>
                  <a:pt x="18" y="22"/>
                </a:cubicBezTo>
                <a:close/>
                <a:moveTo>
                  <a:pt x="158" y="88"/>
                </a:moveTo>
                <a:cubicBezTo>
                  <a:pt x="158" y="90"/>
                  <a:pt x="157" y="92"/>
                  <a:pt x="155" y="93"/>
                </a:cubicBezTo>
                <a:cubicBezTo>
                  <a:pt x="155" y="93"/>
                  <a:pt x="154" y="94"/>
                  <a:pt x="154" y="94"/>
                </a:cubicBezTo>
                <a:cubicBezTo>
                  <a:pt x="148" y="97"/>
                  <a:pt x="134" y="105"/>
                  <a:pt x="120" y="105"/>
                </a:cubicBezTo>
                <a:cubicBezTo>
                  <a:pt x="114" y="105"/>
                  <a:pt x="110" y="103"/>
                  <a:pt x="105" y="101"/>
                </a:cubicBezTo>
                <a:cubicBezTo>
                  <a:pt x="103" y="100"/>
                  <a:pt x="103" y="100"/>
                  <a:pt x="103" y="100"/>
                </a:cubicBezTo>
                <a:cubicBezTo>
                  <a:pt x="94" y="95"/>
                  <a:pt x="86" y="92"/>
                  <a:pt x="75" y="92"/>
                </a:cubicBezTo>
                <a:cubicBezTo>
                  <a:pt x="62" y="92"/>
                  <a:pt x="43" y="99"/>
                  <a:pt x="32" y="105"/>
                </a:cubicBezTo>
                <a:cubicBezTo>
                  <a:pt x="32" y="106"/>
                  <a:pt x="30" y="106"/>
                  <a:pt x="29" y="106"/>
                </a:cubicBezTo>
                <a:cubicBezTo>
                  <a:pt x="28" y="106"/>
                  <a:pt x="27" y="106"/>
                  <a:pt x="27" y="105"/>
                </a:cubicBezTo>
                <a:cubicBezTo>
                  <a:pt x="25" y="104"/>
                  <a:pt x="24" y="102"/>
                  <a:pt x="24" y="100"/>
                </a:cubicBezTo>
                <a:cubicBezTo>
                  <a:pt x="24" y="32"/>
                  <a:pt x="24" y="32"/>
                  <a:pt x="24" y="32"/>
                </a:cubicBezTo>
                <a:cubicBezTo>
                  <a:pt x="24" y="30"/>
                  <a:pt x="25" y="28"/>
                  <a:pt x="26" y="27"/>
                </a:cubicBezTo>
                <a:cubicBezTo>
                  <a:pt x="32" y="24"/>
                  <a:pt x="53" y="12"/>
                  <a:pt x="72" y="12"/>
                </a:cubicBezTo>
                <a:cubicBezTo>
                  <a:pt x="87" y="12"/>
                  <a:pt x="100" y="18"/>
                  <a:pt x="110" y="23"/>
                </a:cubicBezTo>
                <a:cubicBezTo>
                  <a:pt x="113" y="24"/>
                  <a:pt x="116" y="25"/>
                  <a:pt x="119" y="25"/>
                </a:cubicBezTo>
                <a:cubicBezTo>
                  <a:pt x="129" y="25"/>
                  <a:pt x="141" y="18"/>
                  <a:pt x="147" y="14"/>
                </a:cubicBezTo>
                <a:cubicBezTo>
                  <a:pt x="148" y="14"/>
                  <a:pt x="149" y="13"/>
                  <a:pt x="150" y="13"/>
                </a:cubicBezTo>
                <a:cubicBezTo>
                  <a:pt x="152" y="12"/>
                  <a:pt x="154" y="12"/>
                  <a:pt x="156" y="13"/>
                </a:cubicBezTo>
                <a:cubicBezTo>
                  <a:pt x="157" y="14"/>
                  <a:pt x="158" y="16"/>
                  <a:pt x="158" y="18"/>
                </a:cubicBezTo>
                <a:lnTo>
                  <a:pt x="158" y="88"/>
                </a:lnTo>
                <a:close/>
                <a:moveTo>
                  <a:pt x="70" y="24"/>
                </a:moveTo>
                <a:cubicBezTo>
                  <a:pt x="59" y="25"/>
                  <a:pt x="45" y="30"/>
                  <a:pt x="35" y="36"/>
                </a:cubicBezTo>
                <a:cubicBezTo>
                  <a:pt x="35" y="53"/>
                  <a:pt x="35" y="53"/>
                  <a:pt x="35" y="53"/>
                </a:cubicBezTo>
                <a:cubicBezTo>
                  <a:pt x="46" y="47"/>
                  <a:pt x="59" y="42"/>
                  <a:pt x="70" y="42"/>
                </a:cubicBezTo>
                <a:lnTo>
                  <a:pt x="70" y="24"/>
                </a:lnTo>
                <a:close/>
                <a:moveTo>
                  <a:pt x="70" y="63"/>
                </a:moveTo>
                <a:cubicBezTo>
                  <a:pt x="59" y="64"/>
                  <a:pt x="46" y="68"/>
                  <a:pt x="35" y="73"/>
                </a:cubicBezTo>
                <a:cubicBezTo>
                  <a:pt x="35" y="90"/>
                  <a:pt x="35" y="90"/>
                  <a:pt x="35" y="90"/>
                </a:cubicBezTo>
                <a:cubicBezTo>
                  <a:pt x="46" y="85"/>
                  <a:pt x="59" y="81"/>
                  <a:pt x="70" y="80"/>
                </a:cubicBezTo>
                <a:lnTo>
                  <a:pt x="70" y="63"/>
                </a:lnTo>
                <a:close/>
                <a:moveTo>
                  <a:pt x="147" y="68"/>
                </a:moveTo>
                <a:cubicBezTo>
                  <a:pt x="138" y="72"/>
                  <a:pt x="124" y="78"/>
                  <a:pt x="111" y="74"/>
                </a:cubicBezTo>
                <a:cubicBezTo>
                  <a:pt x="111" y="54"/>
                  <a:pt x="111" y="54"/>
                  <a:pt x="111" y="54"/>
                </a:cubicBezTo>
                <a:cubicBezTo>
                  <a:pt x="110" y="53"/>
                  <a:pt x="109" y="53"/>
                  <a:pt x="108" y="52"/>
                </a:cubicBezTo>
                <a:cubicBezTo>
                  <a:pt x="97" y="47"/>
                  <a:pt x="89" y="42"/>
                  <a:pt x="75" y="42"/>
                </a:cubicBezTo>
                <a:cubicBezTo>
                  <a:pt x="73" y="42"/>
                  <a:pt x="72" y="42"/>
                  <a:pt x="70" y="42"/>
                </a:cubicBezTo>
                <a:cubicBezTo>
                  <a:pt x="70" y="63"/>
                  <a:pt x="70" y="63"/>
                  <a:pt x="70" y="63"/>
                </a:cubicBezTo>
                <a:cubicBezTo>
                  <a:pt x="71" y="63"/>
                  <a:pt x="72" y="63"/>
                  <a:pt x="72" y="63"/>
                </a:cubicBezTo>
                <a:cubicBezTo>
                  <a:pt x="86" y="63"/>
                  <a:pt x="97" y="67"/>
                  <a:pt x="108" y="73"/>
                </a:cubicBezTo>
                <a:cubicBezTo>
                  <a:pt x="109" y="73"/>
                  <a:pt x="110" y="74"/>
                  <a:pt x="111" y="74"/>
                </a:cubicBezTo>
                <a:cubicBezTo>
                  <a:pt x="111" y="91"/>
                  <a:pt x="111" y="91"/>
                  <a:pt x="111" y="91"/>
                </a:cubicBezTo>
                <a:cubicBezTo>
                  <a:pt x="114" y="92"/>
                  <a:pt x="117" y="93"/>
                  <a:pt x="120" y="93"/>
                </a:cubicBezTo>
                <a:cubicBezTo>
                  <a:pt x="130" y="93"/>
                  <a:pt x="141" y="87"/>
                  <a:pt x="147" y="84"/>
                </a:cubicBezTo>
                <a:lnTo>
                  <a:pt x="147" y="68"/>
                </a:lnTo>
                <a:close/>
                <a:moveTo>
                  <a:pt x="147" y="28"/>
                </a:moveTo>
                <a:cubicBezTo>
                  <a:pt x="139" y="32"/>
                  <a:pt x="129" y="36"/>
                  <a:pt x="119" y="36"/>
                </a:cubicBezTo>
                <a:cubicBezTo>
                  <a:pt x="116" y="36"/>
                  <a:pt x="114" y="36"/>
                  <a:pt x="111" y="36"/>
                </a:cubicBezTo>
                <a:cubicBezTo>
                  <a:pt x="111" y="54"/>
                  <a:pt x="111" y="54"/>
                  <a:pt x="111" y="54"/>
                </a:cubicBezTo>
                <a:cubicBezTo>
                  <a:pt x="124" y="57"/>
                  <a:pt x="138" y="50"/>
                  <a:pt x="147" y="45"/>
                </a:cubicBezTo>
                <a:lnTo>
                  <a:pt x="147" y="28"/>
                </a:lnTo>
                <a:close/>
              </a:path>
            </a:pathLst>
          </a:custGeom>
          <a:solidFill>
            <a:srgbClr val="73185A"/>
          </a:solidFill>
          <a:ln w="9525">
            <a:noFill/>
            <a:round/>
            <a:headEnd/>
            <a:tailEnd/>
          </a:ln>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3" name="组合 12"/>
          <p:cNvGrpSpPr/>
          <p:nvPr/>
        </p:nvGrpSpPr>
        <p:grpSpPr>
          <a:xfrm>
            <a:off x="383438" y="986780"/>
            <a:ext cx="3672000" cy="40500"/>
            <a:chOff x="320818" y="1168639"/>
            <a:chExt cx="2214959" cy="40500"/>
          </a:xfrm>
        </p:grpSpPr>
        <p:sp>
          <p:nvSpPr>
            <p:cNvPr id="14" name="矩形 13"/>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5" name="矩形 14"/>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4822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7345">
        <p15:prstTrans prst="pageCurlDouble"/>
      </p:transition>
    </mc:Choice>
    <mc:Fallback xmlns="">
      <p:transition spd="slow" advTm="77345">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511790" y="361791"/>
            <a:ext cx="2140330" cy="369332"/>
          </a:xfrm>
          <a:prstGeom prst="rect">
            <a:avLst/>
          </a:prstGeom>
        </p:spPr>
        <p:txBody>
          <a:bodyPr wrap="none" anchor="ctr" anchorCtr="0">
            <a:spAutoFit/>
          </a:bodyPr>
          <a:lstStyle/>
          <a:p>
            <a:pPr>
              <a:lnSpc>
                <a:spcPct val="150000"/>
              </a:lnSpc>
            </a:pPr>
            <a:r>
              <a:rPr lang="en-US" altLang="zh-CN" sz="1200" dirty="0" smtClean="0">
                <a:solidFill>
                  <a:srgbClr val="73185A"/>
                </a:solidFill>
                <a:latin typeface="微软雅黑" pitchFamily="34" charset="-122"/>
                <a:ea typeface="微软雅黑" pitchFamily="34" charset="-122"/>
              </a:rPr>
              <a:t>HDCMF</a:t>
            </a:r>
            <a:r>
              <a:rPr lang="zh-CN" altLang="en-US" sz="1200" dirty="0" smtClean="0">
                <a:solidFill>
                  <a:srgbClr val="73185A"/>
                </a:solidFill>
                <a:latin typeface="微软雅黑" pitchFamily="34" charset="-122"/>
                <a:ea typeface="微软雅黑" pitchFamily="34" charset="-122"/>
              </a:rPr>
              <a:t>模型构建及求解算法</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19</a:t>
            </a:fld>
            <a:endParaRPr lang="zh-CN" altLang="en-US"/>
          </a:p>
        </p:txBody>
      </p:sp>
      <p:pic>
        <p:nvPicPr>
          <p:cNvPr id="32" name="图片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65300" y="895595"/>
            <a:ext cx="5659028" cy="4123633"/>
          </a:xfrm>
          <a:prstGeom prst="rect">
            <a:avLst/>
          </a:prstGeom>
        </p:spPr>
      </p:pic>
      <p:pic>
        <p:nvPicPr>
          <p:cNvPr id="1030" name="Picture 6 2" descr="ç¸å³å¾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731123"/>
            <a:ext cx="1398333" cy="11917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2" descr="âdocker png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320" y="3579069"/>
            <a:ext cx="1368151" cy="136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41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0088">
        <p15:prstTrans prst="pageCurlDouble"/>
      </p:transition>
    </mc:Choice>
    <mc:Fallback xmlns="">
      <p:transition spd="slow" advTm="90088">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707904" y="410716"/>
            <a:ext cx="1728192" cy="769441"/>
          </a:xfrm>
          <a:prstGeom prst="rect">
            <a:avLst/>
          </a:prstGeom>
          <a:noFill/>
        </p:spPr>
        <p:txBody>
          <a:bodyPr wrap="square" rtlCol="0">
            <a:spAutoFit/>
          </a:bodyPr>
          <a:lstStyle/>
          <a:p>
            <a:pPr algn="ctr"/>
            <a:r>
              <a:rPr lang="zh-CN" altLang="en-US" sz="2800" b="1" dirty="0">
                <a:ln w="6350">
                  <a:noFill/>
                </a:ln>
                <a:solidFill>
                  <a:srgbClr val="73185A"/>
                </a:solidFill>
                <a:latin typeface="Impact" pitchFamily="34" charset="0"/>
                <a:ea typeface="微软雅黑" pitchFamily="34" charset="-122"/>
              </a:rPr>
              <a:t>目  录</a:t>
            </a:r>
            <a:endParaRPr lang="en-US" altLang="zh-CN" sz="2800" b="1" dirty="0">
              <a:ln w="6350">
                <a:noFill/>
              </a:ln>
              <a:solidFill>
                <a:srgbClr val="73185A"/>
              </a:solidFill>
              <a:latin typeface="Impact" pitchFamily="34" charset="0"/>
              <a:ea typeface="微软雅黑" pitchFamily="34" charset="-122"/>
            </a:endParaRPr>
          </a:p>
          <a:p>
            <a:pPr algn="ctr"/>
            <a:r>
              <a:rPr lang="en-US" altLang="zh-CN" sz="1600" dirty="0">
                <a:ln w="6350">
                  <a:noFill/>
                </a:ln>
                <a:solidFill>
                  <a:srgbClr val="73185A"/>
                </a:solidFill>
                <a:latin typeface="Arial" pitchFamily="34" charset="0"/>
                <a:ea typeface="微软雅黑" pitchFamily="34" charset="-122"/>
                <a:cs typeface="Arial" pitchFamily="34" charset="0"/>
              </a:rPr>
              <a:t>CONTENTS</a:t>
            </a:r>
            <a:endParaRPr lang="zh-CN" altLang="en-US" sz="1600" dirty="0">
              <a:ln w="6350">
                <a:noFill/>
              </a:ln>
              <a:solidFill>
                <a:srgbClr val="73185A"/>
              </a:solidFill>
              <a:latin typeface="Arial" pitchFamily="34" charset="0"/>
              <a:ea typeface="微软雅黑" pitchFamily="34" charset="-122"/>
              <a:cs typeface="Arial" pitchFamily="34" charset="0"/>
            </a:endParaRPr>
          </a:p>
        </p:txBody>
      </p:sp>
      <p:sp>
        <p:nvSpPr>
          <p:cNvPr id="65" name="矩形 64"/>
          <p:cNvSpPr/>
          <p:nvPr/>
        </p:nvSpPr>
        <p:spPr>
          <a:xfrm>
            <a:off x="2123728" y="1634852"/>
            <a:ext cx="1584176" cy="2736304"/>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66" name="矩形 65"/>
          <p:cNvSpPr/>
          <p:nvPr/>
        </p:nvSpPr>
        <p:spPr>
          <a:xfrm>
            <a:off x="3779912" y="1634852"/>
            <a:ext cx="1584176" cy="2736304"/>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67" name="矩形 66"/>
          <p:cNvSpPr/>
          <p:nvPr/>
        </p:nvSpPr>
        <p:spPr>
          <a:xfrm>
            <a:off x="5436097" y="1634852"/>
            <a:ext cx="1584175" cy="2736304"/>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68" name="矩形 67"/>
          <p:cNvSpPr/>
          <p:nvPr/>
        </p:nvSpPr>
        <p:spPr>
          <a:xfrm>
            <a:off x="7092071" y="1634852"/>
            <a:ext cx="1584176" cy="2736304"/>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69" name="矩形 68"/>
          <p:cNvSpPr/>
          <p:nvPr/>
        </p:nvSpPr>
        <p:spPr>
          <a:xfrm>
            <a:off x="474524" y="1634852"/>
            <a:ext cx="1584176" cy="2736304"/>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70" name="矩形 69"/>
          <p:cNvSpPr/>
          <p:nvPr/>
        </p:nvSpPr>
        <p:spPr>
          <a:xfrm>
            <a:off x="3838467" y="2943447"/>
            <a:ext cx="1467068" cy="784830"/>
          </a:xfrm>
          <a:prstGeom prst="rect">
            <a:avLst/>
          </a:prstGeom>
        </p:spPr>
        <p:txBody>
          <a:bodyPr wrap="none">
            <a:spAutoFit/>
          </a:bodyPr>
          <a:lstStyle/>
          <a:p>
            <a:pPr algn="ctr">
              <a:lnSpc>
                <a:spcPct val="150000"/>
              </a:lnSpc>
            </a:pPr>
            <a:r>
              <a:rPr lang="zh-CN" altLang="en-US" sz="1000" dirty="0" smtClean="0">
                <a:ln w="6350">
                  <a:noFill/>
                </a:ln>
                <a:solidFill>
                  <a:srgbClr val="73185A"/>
                </a:solidFill>
                <a:latin typeface="Impact" pitchFamily="34" charset="0"/>
                <a:ea typeface="微软雅黑" pitchFamily="34" charset="-122"/>
              </a:rPr>
              <a:t>混合联合矩阵分解</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深度联合矩阵分解</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混合深度联合矩阵分解</a:t>
            </a:r>
            <a:endParaRPr lang="zh-CN" altLang="en-US" sz="1000" dirty="0">
              <a:ln w="6350">
                <a:noFill/>
              </a:ln>
              <a:solidFill>
                <a:srgbClr val="73185A"/>
              </a:solidFill>
              <a:latin typeface="Impact" pitchFamily="34" charset="0"/>
              <a:ea typeface="微软雅黑" pitchFamily="34" charset="-122"/>
            </a:endParaRPr>
          </a:p>
        </p:txBody>
      </p:sp>
      <p:sp>
        <p:nvSpPr>
          <p:cNvPr id="71" name="矩形 70"/>
          <p:cNvSpPr/>
          <p:nvPr/>
        </p:nvSpPr>
        <p:spPr>
          <a:xfrm>
            <a:off x="2144652" y="2943447"/>
            <a:ext cx="1563251" cy="784830"/>
          </a:xfrm>
          <a:prstGeom prst="rect">
            <a:avLst/>
          </a:prstGeom>
        </p:spPr>
        <p:txBody>
          <a:bodyPr wrap="square">
            <a:spAutoFit/>
          </a:bodyPr>
          <a:lstStyle/>
          <a:p>
            <a:pPr algn="ctr">
              <a:lnSpc>
                <a:spcPct val="150000"/>
              </a:lnSpc>
            </a:pPr>
            <a:r>
              <a:rPr lang="en-US" altLang="zh-CN" sz="1000" dirty="0" smtClean="0">
                <a:ln w="6350">
                  <a:noFill/>
                </a:ln>
                <a:solidFill>
                  <a:srgbClr val="73185A"/>
                </a:solidFill>
                <a:latin typeface="微软雅黑" panose="020B0503020204020204" pitchFamily="34" charset="-122"/>
                <a:ea typeface="微软雅黑" panose="020B0503020204020204" pitchFamily="34" charset="-122"/>
              </a:rPr>
              <a:t>DTI</a:t>
            </a:r>
            <a:r>
              <a:rPr lang="zh-CN" altLang="en-US" sz="1000" dirty="0" smtClean="0">
                <a:ln w="6350">
                  <a:noFill/>
                </a:ln>
                <a:solidFill>
                  <a:srgbClr val="73185A"/>
                </a:solidFill>
                <a:latin typeface="Impact" pitchFamily="34" charset="0"/>
                <a:ea typeface="微软雅黑" pitchFamily="34" charset="-122"/>
              </a:rPr>
              <a:t>预测机器学习方法</a:t>
            </a:r>
          </a:p>
          <a:p>
            <a:pPr algn="ctr">
              <a:lnSpc>
                <a:spcPct val="150000"/>
              </a:lnSpc>
            </a:pPr>
            <a:r>
              <a:rPr lang="zh-CN" altLang="en-US" sz="1000" dirty="0" smtClean="0">
                <a:ln w="6350">
                  <a:noFill/>
                </a:ln>
                <a:solidFill>
                  <a:srgbClr val="73185A"/>
                </a:solidFill>
                <a:latin typeface="Impact" pitchFamily="34" charset="0"/>
                <a:ea typeface="微软雅黑" pitchFamily="34" charset="-122"/>
              </a:rPr>
              <a:t>推荐系统机器学习方法</a:t>
            </a:r>
            <a:endParaRPr lang="zh-CN" altLang="en-US" sz="1000" dirty="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现存主要问题</a:t>
            </a:r>
            <a:endParaRPr lang="zh-CN" altLang="en-US" sz="1000" dirty="0">
              <a:ln w="6350">
                <a:noFill/>
              </a:ln>
              <a:solidFill>
                <a:srgbClr val="73185A"/>
              </a:solidFill>
              <a:latin typeface="Impact" pitchFamily="34" charset="0"/>
              <a:ea typeface="微软雅黑" pitchFamily="34" charset="-122"/>
            </a:endParaRPr>
          </a:p>
        </p:txBody>
      </p:sp>
      <p:sp>
        <p:nvSpPr>
          <p:cNvPr id="72" name="矩形 71"/>
          <p:cNvSpPr/>
          <p:nvPr/>
        </p:nvSpPr>
        <p:spPr>
          <a:xfrm>
            <a:off x="725436" y="2943447"/>
            <a:ext cx="1082348" cy="784830"/>
          </a:xfrm>
          <a:prstGeom prst="rect">
            <a:avLst/>
          </a:prstGeom>
        </p:spPr>
        <p:txBody>
          <a:bodyPr wrap="none">
            <a:spAutoFit/>
          </a:bodyPr>
          <a:lstStyle/>
          <a:p>
            <a:pPr algn="ctr">
              <a:lnSpc>
                <a:spcPct val="150000"/>
              </a:lnSpc>
            </a:pPr>
            <a:r>
              <a:rPr lang="zh-CN" altLang="en-US" sz="1000" dirty="0">
                <a:ln w="6350">
                  <a:noFill/>
                </a:ln>
                <a:solidFill>
                  <a:srgbClr val="73185A"/>
                </a:solidFill>
                <a:latin typeface="Impact" pitchFamily="34" charset="0"/>
                <a:ea typeface="微软雅黑" pitchFamily="34" charset="-122"/>
              </a:rPr>
              <a:t>研究</a:t>
            </a:r>
            <a:r>
              <a:rPr lang="zh-CN" altLang="en-US" sz="1000" dirty="0" smtClean="0">
                <a:ln w="6350">
                  <a:noFill/>
                </a:ln>
                <a:solidFill>
                  <a:srgbClr val="73185A"/>
                </a:solidFill>
                <a:latin typeface="Impact" pitchFamily="34" charset="0"/>
                <a:ea typeface="微软雅黑" pitchFamily="34" charset="-122"/>
              </a:rPr>
              <a:t>背景及意义</a:t>
            </a:r>
            <a:endParaRPr lang="zh-CN" altLang="en-US" sz="1000" dirty="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技术路线图</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本文主要贡献</a:t>
            </a:r>
            <a:endParaRPr lang="zh-CN" altLang="en-US" sz="1000" dirty="0">
              <a:ln w="6350">
                <a:noFill/>
              </a:ln>
              <a:solidFill>
                <a:srgbClr val="73185A"/>
              </a:solidFill>
              <a:latin typeface="Impact" pitchFamily="34" charset="0"/>
              <a:ea typeface="微软雅黑" pitchFamily="34" charset="-122"/>
            </a:endParaRPr>
          </a:p>
        </p:txBody>
      </p:sp>
      <p:sp>
        <p:nvSpPr>
          <p:cNvPr id="73" name="矩形 72"/>
          <p:cNvSpPr/>
          <p:nvPr/>
        </p:nvSpPr>
        <p:spPr>
          <a:xfrm>
            <a:off x="7407105" y="2943447"/>
            <a:ext cx="954107" cy="553998"/>
          </a:xfrm>
          <a:prstGeom prst="rect">
            <a:avLst/>
          </a:prstGeom>
        </p:spPr>
        <p:txBody>
          <a:bodyPr wrap="none">
            <a:spAutoFit/>
          </a:bodyPr>
          <a:lstStyle/>
          <a:p>
            <a:pPr algn="ctr">
              <a:lnSpc>
                <a:spcPct val="150000"/>
              </a:lnSpc>
            </a:pPr>
            <a:r>
              <a:rPr lang="zh-CN" altLang="en-US" sz="1000" dirty="0" smtClean="0">
                <a:ln w="6350">
                  <a:noFill/>
                </a:ln>
                <a:solidFill>
                  <a:srgbClr val="73185A"/>
                </a:solidFill>
                <a:latin typeface="Impact" pitchFamily="34" charset="0"/>
                <a:ea typeface="微软雅黑" pitchFamily="34" charset="-122"/>
              </a:rPr>
              <a:t>工作成果总结</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未来工作展望</a:t>
            </a:r>
            <a:endParaRPr lang="zh-CN" altLang="en-US" sz="1000" dirty="0">
              <a:ln w="6350">
                <a:noFill/>
              </a:ln>
              <a:solidFill>
                <a:srgbClr val="73185A"/>
              </a:solidFill>
              <a:latin typeface="Impact" pitchFamily="34" charset="0"/>
              <a:ea typeface="微软雅黑" pitchFamily="34" charset="-122"/>
            </a:endParaRPr>
          </a:p>
        </p:txBody>
      </p:sp>
      <p:sp>
        <p:nvSpPr>
          <p:cNvPr id="74" name="矩形 73"/>
          <p:cNvSpPr/>
          <p:nvPr/>
        </p:nvSpPr>
        <p:spPr>
          <a:xfrm>
            <a:off x="5562051" y="2943447"/>
            <a:ext cx="1338828" cy="1015663"/>
          </a:xfrm>
          <a:prstGeom prst="rect">
            <a:avLst/>
          </a:prstGeom>
        </p:spPr>
        <p:txBody>
          <a:bodyPr wrap="none">
            <a:spAutoFit/>
          </a:bodyPr>
          <a:lstStyle/>
          <a:p>
            <a:pPr algn="ctr">
              <a:lnSpc>
                <a:spcPct val="150000"/>
              </a:lnSpc>
            </a:pPr>
            <a:r>
              <a:rPr lang="zh-CN" altLang="en-US" sz="1000" dirty="0" smtClean="0">
                <a:ln w="6350">
                  <a:noFill/>
                </a:ln>
                <a:solidFill>
                  <a:srgbClr val="73185A"/>
                </a:solidFill>
                <a:latin typeface="Impact" pitchFamily="34" charset="0"/>
                <a:ea typeface="微软雅黑" pitchFamily="34" charset="-122"/>
              </a:rPr>
              <a:t>数据准备及预处理</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基准方法与评价指标</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超参数设置</a:t>
            </a:r>
            <a:endParaRPr lang="en-US" altLang="zh-CN" sz="1000" dirty="0" smtClean="0">
              <a:ln w="6350">
                <a:noFill/>
              </a:ln>
              <a:solidFill>
                <a:srgbClr val="73185A"/>
              </a:solidFill>
              <a:latin typeface="Impact" pitchFamily="34" charset="0"/>
              <a:ea typeface="微软雅黑" pitchFamily="34" charset="-122"/>
            </a:endParaRPr>
          </a:p>
          <a:p>
            <a:pPr algn="ctr">
              <a:lnSpc>
                <a:spcPct val="150000"/>
              </a:lnSpc>
            </a:pPr>
            <a:r>
              <a:rPr lang="zh-CN" altLang="en-US" sz="1000" dirty="0" smtClean="0">
                <a:ln w="6350">
                  <a:noFill/>
                </a:ln>
                <a:solidFill>
                  <a:srgbClr val="73185A"/>
                </a:solidFill>
                <a:latin typeface="Impact" pitchFamily="34" charset="0"/>
                <a:ea typeface="微软雅黑" pitchFamily="34" charset="-122"/>
              </a:rPr>
              <a:t>实验结果与分析</a:t>
            </a:r>
            <a:endParaRPr lang="en-US" altLang="zh-CN" sz="1000" dirty="0">
              <a:ln w="6350">
                <a:noFill/>
              </a:ln>
              <a:solidFill>
                <a:srgbClr val="73185A"/>
              </a:solidFill>
              <a:latin typeface="Impact" pitchFamily="34" charset="0"/>
              <a:ea typeface="微软雅黑" pitchFamily="34" charset="-122"/>
            </a:endParaRPr>
          </a:p>
        </p:txBody>
      </p:sp>
      <p:sp>
        <p:nvSpPr>
          <p:cNvPr id="75" name="矩形 74"/>
          <p:cNvSpPr/>
          <p:nvPr/>
        </p:nvSpPr>
        <p:spPr>
          <a:xfrm>
            <a:off x="2123728" y="2469964"/>
            <a:ext cx="1584176" cy="343272"/>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76" name="矩形 75"/>
          <p:cNvSpPr/>
          <p:nvPr/>
        </p:nvSpPr>
        <p:spPr>
          <a:xfrm>
            <a:off x="3779912" y="2469964"/>
            <a:ext cx="1584176" cy="343272"/>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77" name="矩形 76"/>
          <p:cNvSpPr/>
          <p:nvPr/>
        </p:nvSpPr>
        <p:spPr>
          <a:xfrm>
            <a:off x="5436096" y="2469964"/>
            <a:ext cx="1584176" cy="343272"/>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78" name="矩形 77"/>
          <p:cNvSpPr/>
          <p:nvPr/>
        </p:nvSpPr>
        <p:spPr>
          <a:xfrm>
            <a:off x="7092280" y="2469964"/>
            <a:ext cx="1584176" cy="343272"/>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79" name="矩形 78"/>
          <p:cNvSpPr/>
          <p:nvPr/>
        </p:nvSpPr>
        <p:spPr>
          <a:xfrm>
            <a:off x="474524" y="2469964"/>
            <a:ext cx="1584176" cy="343272"/>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80" name="矩形 79"/>
          <p:cNvSpPr/>
          <p:nvPr/>
        </p:nvSpPr>
        <p:spPr>
          <a:xfrm>
            <a:off x="4018002" y="2498947"/>
            <a:ext cx="1107996" cy="276999"/>
          </a:xfrm>
          <a:prstGeom prst="rect">
            <a:avLst/>
          </a:prstGeom>
        </p:spPr>
        <p:txBody>
          <a:bodyPr wrap="none">
            <a:spAutoFit/>
          </a:bodyPr>
          <a:lstStyle/>
          <a:p>
            <a:pPr algn="ctr"/>
            <a:r>
              <a:rPr lang="zh-CN" altLang="en-US" sz="1200" b="1" dirty="0" smtClean="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rPr>
              <a:t>本文工作介绍</a:t>
            </a:r>
            <a:endParaRPr lang="zh-CN" altLang="en-US" sz="1200" b="1" dirty="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1" name="矩形 80"/>
          <p:cNvSpPr/>
          <p:nvPr/>
        </p:nvSpPr>
        <p:spPr>
          <a:xfrm>
            <a:off x="2365308" y="2498947"/>
            <a:ext cx="1107996" cy="276999"/>
          </a:xfrm>
          <a:prstGeom prst="rect">
            <a:avLst/>
          </a:prstGeom>
        </p:spPr>
        <p:txBody>
          <a:bodyPr wrap="none">
            <a:spAutoFit/>
          </a:bodyPr>
          <a:lstStyle/>
          <a:p>
            <a:pPr algn="ctr"/>
            <a:r>
              <a:rPr lang="zh-CN" altLang="en-US" sz="1200" b="1" dirty="0" smtClean="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rPr>
              <a:t>相关工作调研</a:t>
            </a:r>
            <a:endParaRPr lang="zh-CN" altLang="en-US" sz="1200" b="1" dirty="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2" name="矩形 81"/>
          <p:cNvSpPr/>
          <p:nvPr/>
        </p:nvSpPr>
        <p:spPr>
          <a:xfrm>
            <a:off x="697527" y="2498947"/>
            <a:ext cx="1138170" cy="276999"/>
          </a:xfrm>
          <a:prstGeom prst="rect">
            <a:avLst/>
          </a:prstGeom>
        </p:spPr>
        <p:txBody>
          <a:bodyPr wrap="square">
            <a:spAutoFit/>
          </a:bodyPr>
          <a:lstStyle/>
          <a:p>
            <a:pPr algn="ctr"/>
            <a:r>
              <a:rPr lang="zh-CN" altLang="en-US" sz="1200" b="1" dirty="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rPr>
              <a:t>绪论</a:t>
            </a:r>
          </a:p>
        </p:txBody>
      </p:sp>
      <p:sp>
        <p:nvSpPr>
          <p:cNvPr id="83" name="矩形 82"/>
          <p:cNvSpPr/>
          <p:nvPr/>
        </p:nvSpPr>
        <p:spPr>
          <a:xfrm>
            <a:off x="7407105" y="2498947"/>
            <a:ext cx="954107" cy="276999"/>
          </a:xfrm>
          <a:prstGeom prst="rect">
            <a:avLst/>
          </a:prstGeom>
        </p:spPr>
        <p:txBody>
          <a:bodyPr wrap="none">
            <a:spAutoFit/>
          </a:bodyPr>
          <a:lstStyle/>
          <a:p>
            <a:pPr algn="ctr"/>
            <a:r>
              <a:rPr lang="zh-CN" altLang="en-US" sz="1200" b="1" dirty="0" smtClean="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rPr>
              <a:t>总结与展望</a:t>
            </a:r>
            <a:endParaRPr lang="zh-CN" altLang="en-US" sz="1200" b="1" dirty="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4" name="矩形 83"/>
          <p:cNvSpPr/>
          <p:nvPr/>
        </p:nvSpPr>
        <p:spPr>
          <a:xfrm>
            <a:off x="5754411" y="2498947"/>
            <a:ext cx="954107" cy="276999"/>
          </a:xfrm>
          <a:prstGeom prst="rect">
            <a:avLst/>
          </a:prstGeom>
        </p:spPr>
        <p:txBody>
          <a:bodyPr wrap="none">
            <a:spAutoFit/>
          </a:bodyPr>
          <a:lstStyle/>
          <a:p>
            <a:pPr algn="ctr"/>
            <a:r>
              <a:rPr lang="zh-CN" altLang="en-US" sz="1200" b="1" dirty="0" smtClean="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rPr>
              <a:t>实验与分析</a:t>
            </a:r>
            <a:endParaRPr lang="zh-CN" altLang="en-US" sz="1200" b="1" dirty="0">
              <a:ln w="6350">
                <a:noFill/>
              </a:ln>
              <a:solidFill>
                <a:srgbClr val="73185A"/>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5" name="Freeform 9"/>
          <p:cNvSpPr>
            <a:spLocks noEditPoints="1"/>
          </p:cNvSpPr>
          <p:nvPr/>
        </p:nvSpPr>
        <p:spPr bwMode="auto">
          <a:xfrm>
            <a:off x="7705804" y="1971675"/>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rgbClr val="73185A"/>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6" name="Freeform 10"/>
          <p:cNvSpPr>
            <a:spLocks noEditPoints="1"/>
          </p:cNvSpPr>
          <p:nvPr/>
        </p:nvSpPr>
        <p:spPr bwMode="auto">
          <a:xfrm>
            <a:off x="2800042" y="1954206"/>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rgbClr val="73185A"/>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7" name="Freeform 11"/>
          <p:cNvSpPr>
            <a:spLocks noEditPoints="1"/>
          </p:cNvSpPr>
          <p:nvPr/>
        </p:nvSpPr>
        <p:spPr bwMode="auto">
          <a:xfrm>
            <a:off x="6108428" y="1938300"/>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rgbClr val="73185A"/>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8" name="Freeform 12"/>
          <p:cNvSpPr>
            <a:spLocks noEditPoints="1"/>
          </p:cNvSpPr>
          <p:nvPr/>
        </p:nvSpPr>
        <p:spPr bwMode="auto">
          <a:xfrm>
            <a:off x="4464895" y="1941715"/>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rgbClr val="73185A"/>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9" name="Freeform 13"/>
          <p:cNvSpPr>
            <a:spLocks noEditPoints="1"/>
          </p:cNvSpPr>
          <p:nvPr/>
        </p:nvSpPr>
        <p:spPr bwMode="auto">
          <a:xfrm>
            <a:off x="1100223" y="1950703"/>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rgbClr val="73185A"/>
          </a:solidFill>
          <a:ln>
            <a:noFill/>
          </a:ln>
        </p:spPr>
        <p:txBody>
          <a:bodyPr vert="horz" wrap="square" lIns="91440" tIns="45720" rIns="91440" bIns="45720" numCol="1" anchor="t" anchorCtr="0" compatLnSpc="1"/>
          <a:lstStyle/>
          <a:p>
            <a:endParaRPr lang="zh-CN" altLang="en-US">
              <a:solidFill>
                <a:srgbClr val="73185A"/>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721">
        <p15:prstTrans prst="curtains"/>
      </p:transition>
    </mc:Choice>
    <mc:Fallback xmlns="">
      <p:transition spd="slow" advTm="6721">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a:spLocks noEditPoints="1"/>
          </p:cNvSpPr>
          <p:nvPr/>
        </p:nvSpPr>
        <p:spPr bwMode="auto">
          <a:xfrm>
            <a:off x="0" y="839602"/>
            <a:ext cx="3374386" cy="4279019"/>
          </a:xfrm>
          <a:custGeom>
            <a:avLst/>
            <a:gdLst>
              <a:gd name="T0" fmla="*/ 1463 w 1969"/>
              <a:gd name="T1" fmla="*/ 1396 h 2497"/>
              <a:gd name="T2" fmla="*/ 1286 w 1969"/>
              <a:gd name="T3" fmla="*/ 2262 h 2497"/>
              <a:gd name="T4" fmla="*/ 1873 w 1969"/>
              <a:gd name="T5" fmla="*/ 2307 h 2497"/>
              <a:gd name="T6" fmla="*/ 1873 w 1969"/>
              <a:gd name="T7" fmla="*/ 2497 h 2497"/>
              <a:gd name="T8" fmla="*/ 0 w 1969"/>
              <a:gd name="T9" fmla="*/ 2403 h 2497"/>
              <a:gd name="T10" fmla="*/ 715 w 1969"/>
              <a:gd name="T11" fmla="*/ 2307 h 2497"/>
              <a:gd name="T12" fmla="*/ 1150 w 1969"/>
              <a:gd name="T13" fmla="*/ 2128 h 2497"/>
              <a:gd name="T14" fmla="*/ 139 w 1969"/>
              <a:gd name="T15" fmla="*/ 2075 h 2497"/>
              <a:gd name="T16" fmla="*/ 139 w 1969"/>
              <a:gd name="T17" fmla="*/ 1961 h 2497"/>
              <a:gd name="T18" fmla="*/ 1329 w 1969"/>
              <a:gd name="T19" fmla="*/ 1694 h 2497"/>
              <a:gd name="T20" fmla="*/ 1183 w 1969"/>
              <a:gd name="T21" fmla="*/ 1297 h 2497"/>
              <a:gd name="T22" fmla="*/ 976 w 1969"/>
              <a:gd name="T23" fmla="*/ 1320 h 2497"/>
              <a:gd name="T24" fmla="*/ 755 w 1969"/>
              <a:gd name="T25" fmla="*/ 1589 h 2497"/>
              <a:gd name="T26" fmla="*/ 647 w 1969"/>
              <a:gd name="T27" fmla="*/ 1647 h 2497"/>
              <a:gd name="T28" fmla="*/ 337 w 1969"/>
              <a:gd name="T29" fmla="*/ 1534 h 2497"/>
              <a:gd name="T30" fmla="*/ 369 w 1969"/>
              <a:gd name="T31" fmla="*/ 1366 h 2497"/>
              <a:gd name="T32" fmla="*/ 293 w 1969"/>
              <a:gd name="T33" fmla="*/ 1255 h 2497"/>
              <a:gd name="T34" fmla="*/ 888 w 1969"/>
              <a:gd name="T35" fmla="*/ 338 h 2497"/>
              <a:gd name="T36" fmla="*/ 944 w 1969"/>
              <a:gd name="T37" fmla="*/ 371 h 2497"/>
              <a:gd name="T38" fmla="*/ 972 w 1969"/>
              <a:gd name="T39" fmla="*/ 192 h 2497"/>
              <a:gd name="T40" fmla="*/ 1067 w 1969"/>
              <a:gd name="T41" fmla="*/ 26 h 2497"/>
              <a:gd name="T42" fmla="*/ 1545 w 1969"/>
              <a:gd name="T43" fmla="*/ 412 h 2497"/>
              <a:gd name="T44" fmla="*/ 1359 w 1969"/>
              <a:gd name="T45" fmla="*/ 414 h 2497"/>
              <a:gd name="T46" fmla="*/ 1330 w 1969"/>
              <a:gd name="T47" fmla="*/ 593 h 2497"/>
              <a:gd name="T48" fmla="*/ 1229 w 1969"/>
              <a:gd name="T49" fmla="*/ 880 h 2497"/>
              <a:gd name="T50" fmla="*/ 1303 w 1969"/>
              <a:gd name="T51" fmla="*/ 1145 h 2497"/>
              <a:gd name="T52" fmla="*/ 1259 w 1969"/>
              <a:gd name="T53" fmla="*/ 357 h 2497"/>
              <a:gd name="T54" fmla="*/ 1043 w 1969"/>
              <a:gd name="T55" fmla="*/ 427 h 2497"/>
              <a:gd name="T56" fmla="*/ 1259 w 1969"/>
              <a:gd name="T57" fmla="*/ 357 h 2497"/>
              <a:gd name="T58" fmla="*/ 1130 w 1969"/>
              <a:gd name="T59" fmla="*/ 824 h 2497"/>
              <a:gd name="T60" fmla="*/ 880 w 1969"/>
              <a:gd name="T61" fmla="*/ 466 h 2497"/>
              <a:gd name="T62" fmla="*/ 763 w 1969"/>
              <a:gd name="T63" fmla="*/ 1463 h 2497"/>
              <a:gd name="T64" fmla="*/ 795 w 1969"/>
              <a:gd name="T65" fmla="*/ 1072 h 2497"/>
              <a:gd name="T66" fmla="*/ 870 w 1969"/>
              <a:gd name="T67" fmla="*/ 889 h 2497"/>
              <a:gd name="T68" fmla="*/ 1157 w 1969"/>
              <a:gd name="T69" fmla="*/ 969 h 2497"/>
              <a:gd name="T70" fmla="*/ 951 w 1969"/>
              <a:gd name="T71" fmla="*/ 969 h 2497"/>
              <a:gd name="T72" fmla="*/ 951 w 1969"/>
              <a:gd name="T73" fmla="*/ 969 h 2497"/>
              <a:gd name="T74" fmla="*/ 1055 w 1969"/>
              <a:gd name="T75" fmla="*/ 1217 h 2497"/>
              <a:gd name="T76" fmla="*/ 1157 w 1969"/>
              <a:gd name="T77" fmla="*/ 1174 h 2497"/>
              <a:gd name="T78" fmla="*/ 1159 w 1969"/>
              <a:gd name="T79" fmla="*/ 972 h 2497"/>
              <a:gd name="T80" fmla="*/ 468 w 1969"/>
              <a:gd name="T81" fmla="*/ 1422 h 2497"/>
              <a:gd name="T82" fmla="*/ 444 w 1969"/>
              <a:gd name="T83" fmla="*/ 1464 h 2497"/>
              <a:gd name="T84" fmla="*/ 601 w 1969"/>
              <a:gd name="T85" fmla="*/ 150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9" h="2497">
                <a:moveTo>
                  <a:pt x="1303" y="1145"/>
                </a:moveTo>
                <a:cubicBezTo>
                  <a:pt x="1370" y="1219"/>
                  <a:pt x="1425" y="1302"/>
                  <a:pt x="1463" y="1396"/>
                </a:cubicBezTo>
                <a:cubicBezTo>
                  <a:pt x="1499" y="1487"/>
                  <a:pt x="1520" y="1589"/>
                  <a:pt x="1520" y="1694"/>
                </a:cubicBezTo>
                <a:cubicBezTo>
                  <a:pt x="1520" y="1916"/>
                  <a:pt x="1431" y="2117"/>
                  <a:pt x="1286" y="2262"/>
                </a:cubicBezTo>
                <a:cubicBezTo>
                  <a:pt x="1271" y="2278"/>
                  <a:pt x="1253" y="2293"/>
                  <a:pt x="1237" y="2307"/>
                </a:cubicBezTo>
                <a:cubicBezTo>
                  <a:pt x="1873" y="2307"/>
                  <a:pt x="1873" y="2307"/>
                  <a:pt x="1873" y="2307"/>
                </a:cubicBezTo>
                <a:cubicBezTo>
                  <a:pt x="1926" y="2307"/>
                  <a:pt x="1969" y="2349"/>
                  <a:pt x="1969" y="2403"/>
                </a:cubicBezTo>
                <a:cubicBezTo>
                  <a:pt x="1969" y="2455"/>
                  <a:pt x="1926" y="2497"/>
                  <a:pt x="1873" y="2497"/>
                </a:cubicBezTo>
                <a:cubicBezTo>
                  <a:pt x="1280" y="2497"/>
                  <a:pt x="687" y="2497"/>
                  <a:pt x="96" y="2497"/>
                </a:cubicBezTo>
                <a:cubicBezTo>
                  <a:pt x="43" y="2497"/>
                  <a:pt x="0" y="2455"/>
                  <a:pt x="0" y="2403"/>
                </a:cubicBezTo>
                <a:cubicBezTo>
                  <a:pt x="0" y="2349"/>
                  <a:pt x="43" y="2307"/>
                  <a:pt x="96" y="2307"/>
                </a:cubicBezTo>
                <a:cubicBezTo>
                  <a:pt x="715" y="2307"/>
                  <a:pt x="715" y="2307"/>
                  <a:pt x="715" y="2307"/>
                </a:cubicBezTo>
                <a:cubicBezTo>
                  <a:pt x="717" y="2307"/>
                  <a:pt x="717" y="2307"/>
                  <a:pt x="717" y="2307"/>
                </a:cubicBezTo>
                <a:cubicBezTo>
                  <a:pt x="886" y="2307"/>
                  <a:pt x="1039" y="2237"/>
                  <a:pt x="1150" y="2128"/>
                </a:cubicBezTo>
                <a:cubicBezTo>
                  <a:pt x="1166" y="2111"/>
                  <a:pt x="1181" y="2094"/>
                  <a:pt x="1195" y="2075"/>
                </a:cubicBezTo>
                <a:cubicBezTo>
                  <a:pt x="139" y="2075"/>
                  <a:pt x="139" y="2075"/>
                  <a:pt x="139" y="2075"/>
                </a:cubicBezTo>
                <a:cubicBezTo>
                  <a:pt x="108" y="2075"/>
                  <a:pt x="82" y="2050"/>
                  <a:pt x="82" y="2018"/>
                </a:cubicBezTo>
                <a:cubicBezTo>
                  <a:pt x="82" y="1986"/>
                  <a:pt x="108" y="1961"/>
                  <a:pt x="139" y="1961"/>
                </a:cubicBezTo>
                <a:cubicBezTo>
                  <a:pt x="1268" y="1961"/>
                  <a:pt x="1268" y="1961"/>
                  <a:pt x="1268" y="1961"/>
                </a:cubicBezTo>
                <a:cubicBezTo>
                  <a:pt x="1307" y="1879"/>
                  <a:pt x="1329" y="1789"/>
                  <a:pt x="1329" y="1694"/>
                </a:cubicBezTo>
                <a:cubicBezTo>
                  <a:pt x="1329" y="1613"/>
                  <a:pt x="1314" y="1536"/>
                  <a:pt x="1286" y="1466"/>
                </a:cubicBezTo>
                <a:cubicBezTo>
                  <a:pt x="1261" y="1404"/>
                  <a:pt x="1225" y="1348"/>
                  <a:pt x="1183" y="1297"/>
                </a:cubicBezTo>
                <a:cubicBezTo>
                  <a:pt x="1145" y="1318"/>
                  <a:pt x="1101" y="1331"/>
                  <a:pt x="1055" y="1331"/>
                </a:cubicBezTo>
                <a:cubicBezTo>
                  <a:pt x="1027" y="1331"/>
                  <a:pt x="1001" y="1326"/>
                  <a:pt x="976" y="1320"/>
                </a:cubicBezTo>
                <a:cubicBezTo>
                  <a:pt x="833" y="1568"/>
                  <a:pt x="833" y="1568"/>
                  <a:pt x="833" y="1568"/>
                </a:cubicBezTo>
                <a:cubicBezTo>
                  <a:pt x="818" y="1595"/>
                  <a:pt x="782" y="1605"/>
                  <a:pt x="755" y="1589"/>
                </a:cubicBezTo>
                <a:cubicBezTo>
                  <a:pt x="700" y="1558"/>
                  <a:pt x="700" y="1558"/>
                  <a:pt x="700" y="1558"/>
                </a:cubicBezTo>
                <a:cubicBezTo>
                  <a:pt x="647" y="1647"/>
                  <a:pt x="647" y="1647"/>
                  <a:pt x="647" y="1647"/>
                </a:cubicBezTo>
                <a:cubicBezTo>
                  <a:pt x="632" y="1675"/>
                  <a:pt x="597" y="1683"/>
                  <a:pt x="569" y="1666"/>
                </a:cubicBezTo>
                <a:cubicBezTo>
                  <a:pt x="337" y="1534"/>
                  <a:pt x="337" y="1534"/>
                  <a:pt x="337" y="1534"/>
                </a:cubicBezTo>
                <a:cubicBezTo>
                  <a:pt x="310" y="1518"/>
                  <a:pt x="300" y="1483"/>
                  <a:pt x="316" y="1456"/>
                </a:cubicBezTo>
                <a:cubicBezTo>
                  <a:pt x="369" y="1366"/>
                  <a:pt x="369" y="1366"/>
                  <a:pt x="369" y="1366"/>
                </a:cubicBezTo>
                <a:cubicBezTo>
                  <a:pt x="312" y="1333"/>
                  <a:pt x="312" y="1333"/>
                  <a:pt x="312" y="1333"/>
                </a:cubicBezTo>
                <a:cubicBezTo>
                  <a:pt x="285" y="1318"/>
                  <a:pt x="276" y="1284"/>
                  <a:pt x="293" y="1255"/>
                </a:cubicBezTo>
                <a:cubicBezTo>
                  <a:pt x="810" y="359"/>
                  <a:pt x="810" y="359"/>
                  <a:pt x="810" y="359"/>
                </a:cubicBezTo>
                <a:cubicBezTo>
                  <a:pt x="826" y="331"/>
                  <a:pt x="861" y="323"/>
                  <a:pt x="888" y="338"/>
                </a:cubicBezTo>
                <a:cubicBezTo>
                  <a:pt x="891" y="340"/>
                  <a:pt x="891" y="340"/>
                  <a:pt x="891" y="340"/>
                </a:cubicBezTo>
                <a:cubicBezTo>
                  <a:pt x="944" y="371"/>
                  <a:pt x="944" y="371"/>
                  <a:pt x="944" y="371"/>
                </a:cubicBezTo>
                <a:cubicBezTo>
                  <a:pt x="1028" y="223"/>
                  <a:pt x="1028" y="223"/>
                  <a:pt x="1028" y="223"/>
                </a:cubicBezTo>
                <a:cubicBezTo>
                  <a:pt x="972" y="192"/>
                  <a:pt x="972" y="192"/>
                  <a:pt x="972" y="192"/>
                </a:cubicBezTo>
                <a:cubicBezTo>
                  <a:pt x="928" y="165"/>
                  <a:pt x="913" y="108"/>
                  <a:pt x="938" y="62"/>
                </a:cubicBezTo>
                <a:cubicBezTo>
                  <a:pt x="964" y="16"/>
                  <a:pt x="1023" y="0"/>
                  <a:pt x="1067" y="26"/>
                </a:cubicBezTo>
                <a:cubicBezTo>
                  <a:pt x="1215" y="112"/>
                  <a:pt x="1363" y="197"/>
                  <a:pt x="1511" y="282"/>
                </a:cubicBezTo>
                <a:cubicBezTo>
                  <a:pt x="1556" y="308"/>
                  <a:pt x="1571" y="365"/>
                  <a:pt x="1545" y="412"/>
                </a:cubicBezTo>
                <a:cubicBezTo>
                  <a:pt x="1518" y="457"/>
                  <a:pt x="1461" y="473"/>
                  <a:pt x="1415" y="445"/>
                </a:cubicBezTo>
                <a:cubicBezTo>
                  <a:pt x="1359" y="414"/>
                  <a:pt x="1359" y="414"/>
                  <a:pt x="1359" y="414"/>
                </a:cubicBezTo>
                <a:cubicBezTo>
                  <a:pt x="1274" y="561"/>
                  <a:pt x="1274" y="561"/>
                  <a:pt x="1274" y="561"/>
                </a:cubicBezTo>
                <a:cubicBezTo>
                  <a:pt x="1330" y="593"/>
                  <a:pt x="1330" y="593"/>
                  <a:pt x="1330" y="593"/>
                </a:cubicBezTo>
                <a:cubicBezTo>
                  <a:pt x="1357" y="608"/>
                  <a:pt x="1367" y="645"/>
                  <a:pt x="1351" y="671"/>
                </a:cubicBezTo>
                <a:cubicBezTo>
                  <a:pt x="1229" y="880"/>
                  <a:pt x="1229" y="880"/>
                  <a:pt x="1229" y="880"/>
                </a:cubicBezTo>
                <a:cubicBezTo>
                  <a:pt x="1283" y="930"/>
                  <a:pt x="1314" y="998"/>
                  <a:pt x="1314" y="1072"/>
                </a:cubicBezTo>
                <a:cubicBezTo>
                  <a:pt x="1314" y="1097"/>
                  <a:pt x="1309" y="1122"/>
                  <a:pt x="1303" y="1145"/>
                </a:cubicBezTo>
                <a:close/>
                <a:moveTo>
                  <a:pt x="1259" y="357"/>
                </a:moveTo>
                <a:cubicBezTo>
                  <a:pt x="1259" y="357"/>
                  <a:pt x="1259" y="357"/>
                  <a:pt x="1259" y="357"/>
                </a:cubicBezTo>
                <a:cubicBezTo>
                  <a:pt x="1215" y="331"/>
                  <a:pt x="1172" y="306"/>
                  <a:pt x="1128" y="281"/>
                </a:cubicBezTo>
                <a:cubicBezTo>
                  <a:pt x="1043" y="427"/>
                  <a:pt x="1043" y="427"/>
                  <a:pt x="1043" y="427"/>
                </a:cubicBezTo>
                <a:cubicBezTo>
                  <a:pt x="1175" y="504"/>
                  <a:pt x="1175" y="504"/>
                  <a:pt x="1175" y="504"/>
                </a:cubicBezTo>
                <a:cubicBezTo>
                  <a:pt x="1259" y="357"/>
                  <a:pt x="1259" y="357"/>
                  <a:pt x="1259" y="357"/>
                </a:cubicBezTo>
                <a:close/>
                <a:moveTo>
                  <a:pt x="1130" y="824"/>
                </a:moveTo>
                <a:cubicBezTo>
                  <a:pt x="1130" y="824"/>
                  <a:pt x="1130" y="824"/>
                  <a:pt x="1130" y="824"/>
                </a:cubicBezTo>
                <a:cubicBezTo>
                  <a:pt x="1223" y="664"/>
                  <a:pt x="1223" y="664"/>
                  <a:pt x="1223" y="664"/>
                </a:cubicBezTo>
                <a:cubicBezTo>
                  <a:pt x="1109" y="597"/>
                  <a:pt x="995" y="532"/>
                  <a:pt x="880" y="466"/>
                </a:cubicBezTo>
                <a:cubicBezTo>
                  <a:pt x="420" y="1263"/>
                  <a:pt x="420" y="1263"/>
                  <a:pt x="420" y="1263"/>
                </a:cubicBezTo>
                <a:cubicBezTo>
                  <a:pt x="534" y="1330"/>
                  <a:pt x="648" y="1396"/>
                  <a:pt x="763" y="1463"/>
                </a:cubicBezTo>
                <a:cubicBezTo>
                  <a:pt x="879" y="1262"/>
                  <a:pt x="879" y="1262"/>
                  <a:pt x="879" y="1262"/>
                </a:cubicBezTo>
                <a:cubicBezTo>
                  <a:pt x="826" y="1211"/>
                  <a:pt x="795" y="1145"/>
                  <a:pt x="795" y="1072"/>
                </a:cubicBezTo>
                <a:cubicBezTo>
                  <a:pt x="795" y="999"/>
                  <a:pt x="824" y="934"/>
                  <a:pt x="871" y="889"/>
                </a:cubicBezTo>
                <a:cubicBezTo>
                  <a:pt x="870" y="889"/>
                  <a:pt x="870" y="889"/>
                  <a:pt x="870" y="889"/>
                </a:cubicBezTo>
                <a:cubicBezTo>
                  <a:pt x="941" y="816"/>
                  <a:pt x="1037" y="797"/>
                  <a:pt x="1130" y="824"/>
                </a:cubicBezTo>
                <a:close/>
                <a:moveTo>
                  <a:pt x="1157" y="969"/>
                </a:moveTo>
                <a:cubicBezTo>
                  <a:pt x="1157" y="969"/>
                  <a:pt x="1157" y="969"/>
                  <a:pt x="1157" y="969"/>
                </a:cubicBezTo>
                <a:cubicBezTo>
                  <a:pt x="1101" y="913"/>
                  <a:pt x="1009" y="912"/>
                  <a:pt x="951" y="969"/>
                </a:cubicBezTo>
                <a:cubicBezTo>
                  <a:pt x="951" y="968"/>
                  <a:pt x="951" y="968"/>
                  <a:pt x="951" y="968"/>
                </a:cubicBezTo>
                <a:cubicBezTo>
                  <a:pt x="951" y="969"/>
                  <a:pt x="951" y="969"/>
                  <a:pt x="951" y="969"/>
                </a:cubicBezTo>
                <a:cubicBezTo>
                  <a:pt x="925" y="995"/>
                  <a:pt x="910" y="1031"/>
                  <a:pt x="910" y="1072"/>
                </a:cubicBezTo>
                <a:cubicBezTo>
                  <a:pt x="910" y="1152"/>
                  <a:pt x="975" y="1217"/>
                  <a:pt x="1055" y="1217"/>
                </a:cubicBezTo>
                <a:cubicBezTo>
                  <a:pt x="1094" y="1217"/>
                  <a:pt x="1130" y="1201"/>
                  <a:pt x="1157" y="1174"/>
                </a:cubicBezTo>
                <a:cubicBezTo>
                  <a:pt x="1157" y="1174"/>
                  <a:pt x="1157" y="1174"/>
                  <a:pt x="1157" y="1174"/>
                </a:cubicBezTo>
                <a:cubicBezTo>
                  <a:pt x="1183" y="1147"/>
                  <a:pt x="1199" y="1112"/>
                  <a:pt x="1199" y="1072"/>
                </a:cubicBezTo>
                <a:cubicBezTo>
                  <a:pt x="1199" y="1033"/>
                  <a:pt x="1184" y="997"/>
                  <a:pt x="1159" y="972"/>
                </a:cubicBezTo>
                <a:cubicBezTo>
                  <a:pt x="1157" y="969"/>
                  <a:pt x="1157" y="969"/>
                  <a:pt x="1157" y="969"/>
                </a:cubicBezTo>
                <a:close/>
                <a:moveTo>
                  <a:pt x="468" y="1422"/>
                </a:moveTo>
                <a:cubicBezTo>
                  <a:pt x="468" y="1422"/>
                  <a:pt x="468" y="1422"/>
                  <a:pt x="468" y="1422"/>
                </a:cubicBezTo>
                <a:cubicBezTo>
                  <a:pt x="444" y="1464"/>
                  <a:pt x="444" y="1464"/>
                  <a:pt x="444" y="1464"/>
                </a:cubicBezTo>
                <a:cubicBezTo>
                  <a:pt x="577" y="1540"/>
                  <a:pt x="577" y="1540"/>
                  <a:pt x="577" y="1540"/>
                </a:cubicBezTo>
                <a:cubicBezTo>
                  <a:pt x="601" y="1500"/>
                  <a:pt x="601" y="1500"/>
                  <a:pt x="601" y="1500"/>
                </a:cubicBezTo>
                <a:cubicBezTo>
                  <a:pt x="468" y="1422"/>
                  <a:pt x="468" y="1422"/>
                  <a:pt x="468" y="1422"/>
                </a:cubicBezTo>
                <a:close/>
              </a:path>
            </a:pathLst>
          </a:custGeom>
          <a:solidFill>
            <a:srgbClr val="73185A">
              <a:alpha val="5000"/>
            </a:srgbClr>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 name="矩形 7"/>
          <p:cNvSpPr/>
          <p:nvPr/>
        </p:nvSpPr>
        <p:spPr>
          <a:xfrm>
            <a:off x="3851920" y="1994099"/>
            <a:ext cx="5292080" cy="1152128"/>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实验与分析</a:t>
            </a:r>
            <a:endParaRPr lang="zh-CN" altLang="en-US" sz="2400" b="1"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77290" y="1881356"/>
            <a:ext cx="1210588" cy="1107996"/>
          </a:xfrm>
          <a:prstGeom prst="rect">
            <a:avLst/>
          </a:prstGeom>
        </p:spPr>
        <p:txBody>
          <a:bodyPr wrap="none">
            <a:spAutoFit/>
          </a:bodyPr>
          <a:lstStyle/>
          <a:p>
            <a:pPr algn="ctr"/>
            <a:r>
              <a:rPr lang="en-US" altLang="zh-CN" sz="6600" dirty="0">
                <a:ln w="6350">
                  <a:solidFill>
                    <a:srgbClr val="EFF6FC"/>
                  </a:solidFill>
                </a:ln>
                <a:solidFill>
                  <a:srgbClr val="73185A"/>
                </a:solidFill>
                <a:latin typeface="Impact" pitchFamily="34" charset="0"/>
                <a:ea typeface="微软雅黑" pitchFamily="34" charset="-122"/>
              </a:rPr>
              <a:t>0 4</a:t>
            </a:r>
            <a:endParaRPr lang="zh-CN" altLang="en-US" sz="6600" dirty="0">
              <a:ln w="6350">
                <a:solidFill>
                  <a:srgbClr val="EFF6FC"/>
                </a:solidFill>
              </a:ln>
              <a:solidFill>
                <a:srgbClr val="73185A"/>
              </a:solidFill>
              <a:latin typeface="Impact" pitchFamily="34" charset="0"/>
              <a:ea typeface="微软雅黑" pitchFamily="34" charset="-122"/>
            </a:endParaRPr>
          </a:p>
        </p:txBody>
      </p:sp>
      <p:sp>
        <p:nvSpPr>
          <p:cNvPr id="4" name="矩形 3"/>
          <p:cNvSpPr/>
          <p:nvPr/>
        </p:nvSpPr>
        <p:spPr>
          <a:xfrm>
            <a:off x="3923928" y="2138908"/>
            <a:ext cx="1511952" cy="913070"/>
          </a:xfrm>
          <a:prstGeom prst="rect">
            <a:avLst/>
          </a:prstGeom>
        </p:spPr>
        <p:txBody>
          <a:bodyPr wrap="none">
            <a:spAutoFit/>
          </a:bodyPr>
          <a:lstStyle/>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数据准备及预处理</a:t>
            </a:r>
            <a:endParaRPr lang="zh-CN" altLang="en-US" sz="1000" dirty="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基准方法与评价指标</a:t>
            </a:r>
            <a:endParaRPr lang="zh-CN" altLang="en-US" sz="1000" dirty="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超参数设置</a:t>
            </a:r>
            <a:endParaRPr lang="en-US" altLang="zh-CN" sz="1000" dirty="0" smtClean="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实验结果与分析</a:t>
            </a:r>
            <a:endParaRPr lang="zh-CN" altLang="en-US" sz="1000" dirty="0">
              <a:solidFill>
                <a:srgbClr val="73185A"/>
              </a:solidFill>
              <a:latin typeface="微软雅黑" pitchFamily="34" charset="-122"/>
              <a:ea typeface="微软雅黑" pitchFamily="34" charset="-122"/>
            </a:endParaRPr>
          </a:p>
        </p:txBody>
      </p:sp>
      <p:sp>
        <p:nvSpPr>
          <p:cNvPr id="5" name="矩形 4"/>
          <p:cNvSpPr/>
          <p:nvPr/>
        </p:nvSpPr>
        <p:spPr>
          <a:xfrm>
            <a:off x="2574187" y="2817460"/>
            <a:ext cx="1205726" cy="307777"/>
          </a:xfrm>
          <a:prstGeom prst="rect">
            <a:avLst/>
          </a:prstGeom>
        </p:spPr>
        <p:txBody>
          <a:bodyPr wrap="square">
            <a:spAutoFit/>
          </a:bodyPr>
          <a:lstStyle/>
          <a:p>
            <a:pPr algn="ctr"/>
            <a:r>
              <a:rPr lang="en-US" altLang="zh-CN" sz="1400" dirty="0">
                <a:solidFill>
                  <a:srgbClr val="73185A"/>
                </a:solidFill>
                <a:latin typeface="微软雅黑" pitchFamily="34" charset="-122"/>
                <a:ea typeface="微软雅黑" pitchFamily="34" charset="-122"/>
              </a:rPr>
              <a:t>PART FOUR</a:t>
            </a:r>
            <a:endParaRPr lang="zh-CN" altLang="en-US" sz="700" dirty="0">
              <a:solidFill>
                <a:srgbClr val="73185A"/>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6013">
        <p15:prstTrans prst="prestige"/>
      </p:transition>
    </mc:Choice>
    <mc:Fallback xmlns="">
      <p:transition spd="slow" advTm="6013">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748516" y="378109"/>
            <a:ext cx="1415772"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数据准备及预处理</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21</a:t>
            </a:fld>
            <a:endParaRPr lang="zh-CN" altLang="en-US"/>
          </a:p>
        </p:txBody>
      </p:sp>
      <p:pic>
        <p:nvPicPr>
          <p:cNvPr id="4" name="图片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2171" y="1563386"/>
            <a:ext cx="5271957" cy="2995482"/>
          </a:xfrm>
          <a:prstGeom prst="rect">
            <a:avLst/>
          </a:prstGeom>
        </p:spPr>
      </p:pic>
      <p:sp>
        <p:nvSpPr>
          <p:cNvPr id="124" name="圆角矩形 123"/>
          <p:cNvSpPr/>
          <p:nvPr/>
        </p:nvSpPr>
        <p:spPr>
          <a:xfrm>
            <a:off x="467544" y="1059337"/>
            <a:ext cx="955046"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数据集合</a:t>
            </a:r>
            <a:endParaRPr lang="zh-CN" altLang="en-US" sz="1000" b="1" dirty="0">
              <a:ln w="6350">
                <a:noFill/>
              </a:ln>
              <a:solidFill>
                <a:schemeClr val="bg1"/>
              </a:solidFill>
              <a:latin typeface="Impact" pitchFamily="34" charset="0"/>
              <a:ea typeface="微软雅黑" pitchFamily="34" charset="-122"/>
            </a:endParaRPr>
          </a:p>
        </p:txBody>
      </p:sp>
      <p:sp>
        <p:nvSpPr>
          <p:cNvPr id="125" name="圆角矩形 124"/>
          <p:cNvSpPr/>
          <p:nvPr/>
        </p:nvSpPr>
        <p:spPr>
          <a:xfrm>
            <a:off x="6209242" y="1059337"/>
            <a:ext cx="955046"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预处理</a:t>
            </a:r>
            <a:endParaRPr lang="zh-CN" altLang="en-US" sz="1000" b="1" dirty="0">
              <a:ln w="6350">
                <a:noFill/>
              </a:ln>
              <a:solidFill>
                <a:schemeClr val="bg1"/>
              </a:solidFill>
              <a:latin typeface="Impact" pitchFamily="34" charset="0"/>
              <a:ea typeface="微软雅黑" pitchFamily="34" charset="-122"/>
            </a:endParaRPr>
          </a:p>
        </p:txBody>
      </p:sp>
      <p:sp>
        <p:nvSpPr>
          <p:cNvPr id="132" name="Rectangle 66"/>
          <p:cNvSpPr>
            <a:spLocks noChangeArrowheads="1"/>
          </p:cNvSpPr>
          <p:nvPr/>
        </p:nvSpPr>
        <p:spPr bwMode="auto">
          <a:xfrm>
            <a:off x="6228184" y="1490836"/>
            <a:ext cx="208823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从药物和靶点的辅助信息中选出与</a:t>
            </a:r>
            <a:r>
              <a:rPr lang="en-US" altLang="zh-CN" sz="1000" dirty="0" smtClean="0">
                <a:solidFill>
                  <a:srgbClr val="73185A"/>
                </a:solidFill>
                <a:latin typeface="Arial" pitchFamily="34" charset="0"/>
                <a:ea typeface="微软雅黑" pitchFamily="34" charset="-122"/>
              </a:rPr>
              <a:t>DTI</a:t>
            </a:r>
            <a:r>
              <a:rPr lang="zh-CN" altLang="en-US" sz="1000" dirty="0" smtClean="0">
                <a:solidFill>
                  <a:srgbClr val="73185A"/>
                </a:solidFill>
                <a:latin typeface="Arial" pitchFamily="34" charset="0"/>
                <a:ea typeface="微软雅黑" pitchFamily="34" charset="-122"/>
              </a:rPr>
              <a:t>中对应的药物和靶点，然后将它们作为整个模型的输入。</a:t>
            </a:r>
            <a:endParaRPr lang="zh-CN" altLang="zh-CN" sz="1000" dirty="0">
              <a:solidFill>
                <a:srgbClr val="73185A"/>
              </a:solidFill>
              <a:latin typeface="Arial" pitchFamily="34" charset="0"/>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1450">
        <p15:prstTrans prst="pageCurlDouble"/>
      </p:transition>
    </mc:Choice>
    <mc:Fallback xmlns="">
      <p:transition spd="slow" advTm="6145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594628" y="361791"/>
            <a:ext cx="1569660"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基准方法与评价指标</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22</a:t>
            </a:fld>
            <a:endParaRPr lang="zh-CN" altLang="en-US"/>
          </a:p>
        </p:txBody>
      </p:sp>
      <p:sp>
        <p:nvSpPr>
          <p:cNvPr id="5" name="圆角矩形 4"/>
          <p:cNvSpPr/>
          <p:nvPr/>
        </p:nvSpPr>
        <p:spPr>
          <a:xfrm>
            <a:off x="179512" y="1058788"/>
            <a:ext cx="955044"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ln w="6350">
                  <a:noFill/>
                </a:ln>
                <a:solidFill>
                  <a:schemeClr val="bg1"/>
                </a:solidFill>
                <a:latin typeface="Impact" pitchFamily="34" charset="0"/>
                <a:ea typeface="微软雅黑" pitchFamily="34" charset="-122"/>
              </a:rPr>
              <a:t>基准</a:t>
            </a:r>
            <a:r>
              <a:rPr lang="zh-CN" altLang="en-US" sz="1000" b="1" dirty="0" smtClean="0">
                <a:ln w="6350">
                  <a:noFill/>
                </a:ln>
                <a:solidFill>
                  <a:schemeClr val="bg1"/>
                </a:solidFill>
                <a:latin typeface="Impact" pitchFamily="34" charset="0"/>
                <a:ea typeface="微软雅黑" pitchFamily="34" charset="-122"/>
              </a:rPr>
              <a:t>方法</a:t>
            </a:r>
            <a:endParaRPr lang="zh-CN" altLang="en-US" sz="1000" b="1" dirty="0">
              <a:ln w="6350">
                <a:noFill/>
              </a:ln>
              <a:solidFill>
                <a:schemeClr val="bg1"/>
              </a:solidFill>
              <a:latin typeface="Impact" pitchFamily="34" charset="0"/>
              <a:ea typeface="微软雅黑" pitchFamily="34" charset="-122"/>
            </a:endParaRPr>
          </a:p>
        </p:txBody>
      </p:sp>
      <p:sp>
        <p:nvSpPr>
          <p:cNvPr id="9" name="Line 33"/>
          <p:cNvSpPr>
            <a:spLocks noChangeShapeType="1"/>
          </p:cNvSpPr>
          <p:nvPr/>
        </p:nvSpPr>
        <p:spPr bwMode="auto">
          <a:xfrm>
            <a:off x="4572000" y="770756"/>
            <a:ext cx="0" cy="4068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圆角矩形 9"/>
          <p:cNvSpPr/>
          <p:nvPr/>
        </p:nvSpPr>
        <p:spPr>
          <a:xfrm>
            <a:off x="5222981" y="1058788"/>
            <a:ext cx="955044"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评价指标</a:t>
            </a:r>
            <a:endParaRPr lang="zh-CN" altLang="en-US" sz="1000" b="1" dirty="0">
              <a:ln w="6350">
                <a:noFill/>
              </a:ln>
              <a:solidFill>
                <a:schemeClr val="bg1"/>
              </a:solidFill>
              <a:latin typeface="Impact" pitchFamily="34" charset="0"/>
              <a:ea typeface="微软雅黑" pitchFamily="34" charset="-122"/>
            </a:endParaRPr>
          </a:p>
        </p:txBody>
      </p:sp>
      <p:sp>
        <p:nvSpPr>
          <p:cNvPr id="11" name="Rectangle 66 3"/>
          <p:cNvSpPr>
            <a:spLocks noChangeArrowheads="1"/>
          </p:cNvSpPr>
          <p:nvPr/>
        </p:nvSpPr>
        <p:spPr bwMode="auto">
          <a:xfrm>
            <a:off x="5241278" y="1490833"/>
            <a:ext cx="323027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实验中根据数据集特点，选取了</a:t>
            </a:r>
            <a:r>
              <a:rPr lang="en-US" altLang="zh-CN" sz="1000" dirty="0" err="1" smtClean="0">
                <a:solidFill>
                  <a:srgbClr val="73185A"/>
                </a:solidFill>
                <a:latin typeface="Arial" pitchFamily="34" charset="0"/>
                <a:ea typeface="微软雅黑" pitchFamily="34" charset="-122"/>
              </a:rPr>
              <a:t>Recall@K</a:t>
            </a:r>
            <a:r>
              <a:rPr lang="zh-CN" altLang="en-US" sz="1000" dirty="0" smtClean="0">
                <a:solidFill>
                  <a:srgbClr val="73185A"/>
                </a:solidFill>
                <a:latin typeface="Arial" pitchFamily="34" charset="0"/>
                <a:ea typeface="微软雅黑" pitchFamily="34" charset="-122"/>
              </a:rPr>
              <a:t>作为本实验的评价指标。在</a:t>
            </a:r>
            <a:r>
              <a:rPr lang="zh-CN" altLang="en-US" sz="1000" dirty="0">
                <a:solidFill>
                  <a:srgbClr val="73185A"/>
                </a:solidFill>
                <a:latin typeface="Arial" pitchFamily="34" charset="0"/>
                <a:ea typeface="微软雅黑" pitchFamily="34" charset="-122"/>
              </a:rPr>
              <a:t>测试集中以一种药物为例，根据预测得分的大小对预测后的结果进行排序，取排名前</a:t>
            </a:r>
            <a:r>
              <a:rPr lang="en-US" altLang="zh-CN" sz="1000" dirty="0">
                <a:solidFill>
                  <a:srgbClr val="73185A"/>
                </a:solidFill>
                <a:latin typeface="Arial" pitchFamily="34" charset="0"/>
                <a:ea typeface="微软雅黑" pitchFamily="34" charset="-122"/>
              </a:rPr>
              <a:t>K</a:t>
            </a:r>
            <a:r>
              <a:rPr lang="zh-CN" altLang="en-US" sz="1000" dirty="0">
                <a:solidFill>
                  <a:srgbClr val="73185A"/>
                </a:solidFill>
                <a:latin typeface="Arial" pitchFamily="34" charset="0"/>
                <a:ea typeface="微软雅黑" pitchFamily="34" charset="-122"/>
              </a:rPr>
              <a:t>的靶点，找出其中正确地预测为与该药物有关联的靶点</a:t>
            </a:r>
            <a:r>
              <a:rPr lang="zh-CN" altLang="en-US" sz="1000" dirty="0" smtClean="0">
                <a:solidFill>
                  <a:srgbClr val="73185A"/>
                </a:solidFill>
                <a:latin typeface="Arial" pitchFamily="34" charset="0"/>
                <a:ea typeface="微软雅黑" pitchFamily="34" charset="-122"/>
              </a:rPr>
              <a:t>个数</a:t>
            </a:r>
            <a:r>
              <a:rPr lang="en-US" altLang="zh-CN" sz="1000" dirty="0" smtClean="0">
                <a:solidFill>
                  <a:srgbClr val="73185A"/>
                </a:solidFill>
                <a:latin typeface="Arial" pitchFamily="34" charset="0"/>
                <a:ea typeface="微软雅黑" pitchFamily="34" charset="-122"/>
              </a:rPr>
              <a:t>TP</a:t>
            </a:r>
            <a:r>
              <a:rPr lang="en-US" altLang="zh-CN" sz="1000" baseline="-25000" dirty="0" smtClean="0">
                <a:solidFill>
                  <a:srgbClr val="73185A"/>
                </a:solidFill>
                <a:latin typeface="Arial" pitchFamily="34" charset="0"/>
                <a:ea typeface="微软雅黑" pitchFamily="34" charset="-122"/>
              </a:rPr>
              <a:t>K</a:t>
            </a:r>
            <a:r>
              <a:rPr lang="zh-CN" altLang="en-US" sz="1000" dirty="0" smtClean="0">
                <a:solidFill>
                  <a:srgbClr val="73185A"/>
                </a:solidFill>
                <a:latin typeface="Arial" pitchFamily="34" charset="0"/>
                <a:ea typeface="微软雅黑" pitchFamily="34" charset="-122"/>
              </a:rPr>
              <a:t>，</a:t>
            </a:r>
            <a:r>
              <a:rPr lang="zh-CN" altLang="en-US" sz="1000" dirty="0">
                <a:solidFill>
                  <a:srgbClr val="73185A"/>
                </a:solidFill>
                <a:latin typeface="Arial" pitchFamily="34" charset="0"/>
                <a:ea typeface="微软雅黑" pitchFamily="34" charset="-122"/>
              </a:rPr>
              <a:t>在测试</a:t>
            </a:r>
            <a:r>
              <a:rPr lang="zh-CN" altLang="en-US" sz="1000" dirty="0" smtClean="0">
                <a:solidFill>
                  <a:srgbClr val="73185A"/>
                </a:solidFill>
                <a:latin typeface="Arial" pitchFamily="34" charset="0"/>
                <a:ea typeface="微软雅黑" pitchFamily="34" charset="-122"/>
              </a:rPr>
              <a:t>集中全部与之有关联</a:t>
            </a:r>
            <a:r>
              <a:rPr lang="zh-CN" altLang="en-US" sz="1000" dirty="0">
                <a:solidFill>
                  <a:srgbClr val="73185A"/>
                </a:solidFill>
                <a:latin typeface="Arial" pitchFamily="34" charset="0"/>
                <a:ea typeface="微软雅黑" pitchFamily="34" charset="-122"/>
              </a:rPr>
              <a:t>靶点数为</a:t>
            </a:r>
            <a:r>
              <a:rPr lang="en-US" altLang="zh-CN" sz="1000" dirty="0">
                <a:solidFill>
                  <a:srgbClr val="73185A"/>
                </a:solidFill>
                <a:latin typeface="Arial" pitchFamily="34" charset="0"/>
                <a:ea typeface="微软雅黑" pitchFamily="34" charset="-122"/>
              </a:rPr>
              <a:t>N</a:t>
            </a:r>
            <a:r>
              <a:rPr lang="zh-CN" altLang="en-US" sz="1000" dirty="0" smtClean="0">
                <a:solidFill>
                  <a:srgbClr val="73185A"/>
                </a:solidFill>
                <a:latin typeface="Arial" pitchFamily="34" charset="0"/>
                <a:ea typeface="微软雅黑" pitchFamily="34" charset="-122"/>
              </a:rPr>
              <a:t>，则</a:t>
            </a:r>
            <a:r>
              <a:rPr lang="en-US" altLang="zh-CN" sz="1000" dirty="0" err="1" smtClean="0">
                <a:solidFill>
                  <a:srgbClr val="73185A"/>
                </a:solidFill>
                <a:latin typeface="Arial" pitchFamily="34" charset="0"/>
                <a:ea typeface="微软雅黑" pitchFamily="34" charset="-122"/>
              </a:rPr>
              <a:t>Recall@K</a:t>
            </a:r>
            <a:r>
              <a:rPr lang="zh-CN" altLang="en-US" sz="1000" dirty="0" smtClean="0">
                <a:solidFill>
                  <a:srgbClr val="73185A"/>
                </a:solidFill>
                <a:latin typeface="Arial" pitchFamily="34" charset="0"/>
                <a:ea typeface="微软雅黑" pitchFamily="34" charset="-122"/>
              </a:rPr>
              <a:t>的结果即为</a:t>
            </a:r>
            <a:r>
              <a:rPr lang="en-US" altLang="zh-CN" sz="1000" dirty="0" smtClean="0">
                <a:solidFill>
                  <a:srgbClr val="73185A"/>
                </a:solidFill>
                <a:latin typeface="Arial" pitchFamily="34" charset="0"/>
                <a:ea typeface="微软雅黑" pitchFamily="34" charset="-122"/>
              </a:rPr>
              <a:t>TP</a:t>
            </a:r>
            <a:r>
              <a:rPr lang="en-US" altLang="zh-CN" sz="1000" baseline="-25000" dirty="0" smtClean="0">
                <a:solidFill>
                  <a:srgbClr val="73185A"/>
                </a:solidFill>
                <a:latin typeface="Arial" pitchFamily="34" charset="0"/>
                <a:ea typeface="微软雅黑" pitchFamily="34" charset="-122"/>
              </a:rPr>
              <a:t>K</a:t>
            </a:r>
            <a:r>
              <a:rPr lang="en-US" altLang="zh-CN" sz="1000" dirty="0" smtClean="0">
                <a:solidFill>
                  <a:srgbClr val="73185A"/>
                </a:solidFill>
                <a:latin typeface="Arial" pitchFamily="34" charset="0"/>
                <a:ea typeface="微软雅黑" pitchFamily="34" charset="-122"/>
              </a:rPr>
              <a:t>/N</a:t>
            </a:r>
            <a:r>
              <a:rPr lang="zh-CN" altLang="en-US" sz="1000" dirty="0" smtClean="0">
                <a:solidFill>
                  <a:srgbClr val="73185A"/>
                </a:solidFill>
                <a:latin typeface="Arial" pitchFamily="34" charset="0"/>
                <a:ea typeface="微软雅黑" pitchFamily="34" charset="-122"/>
              </a:rPr>
              <a:t>，最终的评价结果为所有药物</a:t>
            </a:r>
            <a:r>
              <a:rPr lang="en-US" altLang="zh-CN" sz="1000" dirty="0" err="1" smtClean="0">
                <a:solidFill>
                  <a:srgbClr val="73185A"/>
                </a:solidFill>
                <a:latin typeface="Arial" pitchFamily="34" charset="0"/>
                <a:ea typeface="微软雅黑" pitchFamily="34" charset="-122"/>
              </a:rPr>
              <a:t>Recall@K</a:t>
            </a:r>
            <a:r>
              <a:rPr lang="zh-CN" altLang="en-US" sz="1000" dirty="0" smtClean="0">
                <a:solidFill>
                  <a:srgbClr val="73185A"/>
                </a:solidFill>
                <a:latin typeface="Arial" pitchFamily="34" charset="0"/>
                <a:ea typeface="微软雅黑" pitchFamily="34" charset="-122"/>
              </a:rPr>
              <a:t>的均值。</a:t>
            </a:r>
            <a:endParaRPr lang="en-US" altLang="zh-CN" sz="1000" dirty="0">
              <a:solidFill>
                <a:srgbClr val="73185A"/>
              </a:solidFill>
              <a:latin typeface="Arial" pitchFamily="34" charset="0"/>
              <a:ea typeface="微软雅黑" pitchFamily="34" charset="-122"/>
            </a:endParaRPr>
          </a:p>
        </p:txBody>
      </p:sp>
      <p:pic>
        <p:nvPicPr>
          <p:cNvPr id="31" name="图片 3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67606" y="3052187"/>
            <a:ext cx="2558458" cy="310857"/>
          </a:xfrm>
          <a:prstGeom prst="rect">
            <a:avLst/>
          </a:prstGeom>
        </p:spPr>
      </p:pic>
      <p:pic>
        <p:nvPicPr>
          <p:cNvPr id="25" name="图片 2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79512" y="1490833"/>
            <a:ext cx="4327254" cy="2475893"/>
          </a:xfrm>
          <a:prstGeom prst="rect">
            <a:avLst/>
          </a:prstGeom>
        </p:spPr>
      </p:pic>
    </p:spTree>
    <p:extLst>
      <p:ext uri="{BB962C8B-B14F-4D97-AF65-F5344CB8AC3E}">
        <p14:creationId xmlns:p14="http://schemas.microsoft.com/office/powerpoint/2010/main" val="257356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4677">
        <p15:prstTrans prst="pageCurlDouble"/>
      </p:transition>
    </mc:Choice>
    <mc:Fallback xmlns="">
      <p:transition spd="slow" advTm="74677">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940152" y="378109"/>
            <a:ext cx="954107"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超参数设置</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23</a:t>
            </a:fld>
            <a:endParaRPr lang="zh-CN" altLang="en-US"/>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479" y="1706861"/>
            <a:ext cx="4320001" cy="2880000"/>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83" y="1706860"/>
            <a:ext cx="4320001" cy="2880000"/>
          </a:xfrm>
          <a:prstGeom prst="rect">
            <a:avLst/>
          </a:prstGeom>
        </p:spPr>
      </p:pic>
      <p:pic>
        <p:nvPicPr>
          <p:cNvPr id="12" name="图片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96704" y="1346824"/>
            <a:ext cx="2858665" cy="227047"/>
          </a:xfrm>
          <a:prstGeom prst="rect">
            <a:avLst/>
          </a:prstGeom>
        </p:spPr>
      </p:pic>
      <p:pic>
        <p:nvPicPr>
          <p:cNvPr id="11" name="图片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7505" y="1369676"/>
            <a:ext cx="2893713" cy="181333"/>
          </a:xfrm>
          <a:prstGeom prst="rect">
            <a:avLst/>
          </a:prstGeom>
        </p:spPr>
      </p:pic>
      <p:pic>
        <p:nvPicPr>
          <p:cNvPr id="7" name="图片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31392" y="847803"/>
            <a:ext cx="5808760" cy="227047"/>
          </a:xfrm>
          <a:prstGeom prst="rect">
            <a:avLst/>
          </a:prstGeom>
        </p:spPr>
      </p:pic>
    </p:spTree>
    <p:extLst>
      <p:ext uri="{BB962C8B-B14F-4D97-AF65-F5344CB8AC3E}">
        <p14:creationId xmlns:p14="http://schemas.microsoft.com/office/powerpoint/2010/main" val="1742625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5295">
        <p15:prstTrans prst="pageCurlDouble"/>
      </p:transition>
    </mc:Choice>
    <mc:Fallback xmlns="">
      <p:transition spd="slow" advTm="25295">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940152" y="378109"/>
            <a:ext cx="954107"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超参数设置</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24</a:t>
            </a:fld>
            <a:endParaRPr lang="zh-CN" altLang="en-US"/>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1563164"/>
            <a:ext cx="4320000" cy="288000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1563164"/>
            <a:ext cx="4320000" cy="2880000"/>
          </a:xfrm>
          <a:prstGeom prst="rect">
            <a:avLst/>
          </a:prstGeom>
        </p:spPr>
      </p:pic>
      <p:pic>
        <p:nvPicPr>
          <p:cNvPr id="3" name="图片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7504" y="1058789"/>
            <a:ext cx="4353525" cy="227047"/>
          </a:xfrm>
          <a:prstGeom prst="rect">
            <a:avLst/>
          </a:prstGeom>
        </p:spPr>
      </p:pic>
      <p:pic>
        <p:nvPicPr>
          <p:cNvPr id="4" name="图片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0" y="1058788"/>
            <a:ext cx="4562288" cy="228571"/>
          </a:xfrm>
          <a:prstGeom prst="rect">
            <a:avLst/>
          </a:prstGeom>
        </p:spPr>
      </p:pic>
    </p:spTree>
    <p:extLst>
      <p:ext uri="{BB962C8B-B14F-4D97-AF65-F5344CB8AC3E}">
        <p14:creationId xmlns:p14="http://schemas.microsoft.com/office/powerpoint/2010/main" val="2897048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43">
        <p15:prstTrans prst="pageCurlDouble"/>
      </p:transition>
    </mc:Choice>
    <mc:Fallback xmlns="">
      <p:transition spd="slow" advTm="243">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796136" y="361791"/>
            <a:ext cx="1261884"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实验结果与分析</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25</a:t>
            </a:fld>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54" y="1346820"/>
            <a:ext cx="4161514" cy="2774342"/>
          </a:xfrm>
          <a:prstGeom prst="rect">
            <a:avLst/>
          </a:prstGeom>
        </p:spPr>
      </p:pic>
      <p:sp>
        <p:nvSpPr>
          <p:cNvPr id="13" name="Rectangle 66 3"/>
          <p:cNvSpPr>
            <a:spLocks noChangeArrowheads="1"/>
          </p:cNvSpPr>
          <p:nvPr/>
        </p:nvSpPr>
        <p:spPr bwMode="auto">
          <a:xfrm>
            <a:off x="4427984" y="1471959"/>
            <a:ext cx="4464496" cy="253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lvl="0" indent="-228600" algn="just" fontAlgn="base">
              <a:lnSpc>
                <a:spcPct val="150000"/>
              </a:lnSpc>
              <a:spcBef>
                <a:spcPct val="0"/>
              </a:spcBef>
              <a:spcAft>
                <a:spcPct val="0"/>
              </a:spcAft>
              <a:buFont typeface="+mj-lt"/>
              <a:buAutoNum type="arabicPeriod"/>
            </a:pPr>
            <a:r>
              <a:rPr lang="en-US" altLang="zh-CN" sz="1000" b="1" dirty="0" smtClean="0">
                <a:solidFill>
                  <a:srgbClr val="73185A"/>
                </a:solidFill>
                <a:latin typeface="Arial" pitchFamily="34" charset="0"/>
                <a:ea typeface="微软雅黑" pitchFamily="34" charset="-122"/>
              </a:rPr>
              <a:t>MSCMF &gt; PMF</a:t>
            </a:r>
            <a:r>
              <a:rPr lang="zh-CN" altLang="en-US" sz="1000" b="1" dirty="0" smtClean="0">
                <a:solidFill>
                  <a:srgbClr val="73185A"/>
                </a:solidFill>
                <a:latin typeface="Arial" pitchFamily="34" charset="0"/>
                <a:ea typeface="微软雅黑" pitchFamily="34" charset="-122"/>
              </a:rPr>
              <a:t>，说明了</a:t>
            </a:r>
            <a:r>
              <a:rPr lang="zh-CN" altLang="en-US" sz="1000" b="1" dirty="0">
                <a:solidFill>
                  <a:srgbClr val="73185A"/>
                </a:solidFill>
                <a:latin typeface="Arial" pitchFamily="34" charset="0"/>
                <a:ea typeface="微软雅黑" pitchFamily="34" charset="-122"/>
              </a:rPr>
              <a:t>利</a:t>
            </a:r>
            <a:r>
              <a:rPr lang="zh-CN" altLang="en-US" sz="1000" b="1" dirty="0" smtClean="0">
                <a:solidFill>
                  <a:srgbClr val="73185A"/>
                </a:solidFill>
                <a:latin typeface="Arial" pitchFamily="34" charset="0"/>
                <a:ea typeface="微软雅黑" pitchFamily="34" charset="-122"/>
              </a:rPr>
              <a:t>用</a:t>
            </a:r>
            <a:r>
              <a:rPr lang="zh-CN" altLang="en-US" sz="1000" b="1" dirty="0">
                <a:solidFill>
                  <a:srgbClr val="73185A"/>
                </a:solidFill>
                <a:latin typeface="Arial" pitchFamily="34" charset="0"/>
                <a:ea typeface="微软雅黑" pitchFamily="34" charset="-122"/>
              </a:rPr>
              <a:t>药物和靶点辅助信息的有效性，它能够显著提升关联预测的</a:t>
            </a:r>
            <a:r>
              <a:rPr lang="zh-CN" altLang="en-US" sz="1000" b="1" dirty="0" smtClean="0">
                <a:solidFill>
                  <a:srgbClr val="73185A"/>
                </a:solidFill>
                <a:latin typeface="Arial" pitchFamily="34" charset="0"/>
                <a:ea typeface="微软雅黑" pitchFamily="34" charset="-122"/>
              </a:rPr>
              <a:t>效果；</a:t>
            </a:r>
            <a:endParaRPr lang="en-US" altLang="zh-CN" sz="1000" b="1" dirty="0" smtClean="0">
              <a:solidFill>
                <a:srgbClr val="73185A"/>
              </a:solidFill>
              <a:latin typeface="Arial" pitchFamily="34" charset="0"/>
              <a:ea typeface="微软雅黑" pitchFamily="34" charset="-122"/>
            </a:endParaRPr>
          </a:p>
          <a:p>
            <a:pPr marL="228600" lvl="0" indent="-228600" algn="just" fontAlgn="base">
              <a:lnSpc>
                <a:spcPct val="150000"/>
              </a:lnSpc>
              <a:spcBef>
                <a:spcPct val="0"/>
              </a:spcBef>
              <a:spcAft>
                <a:spcPct val="0"/>
              </a:spcAft>
              <a:buFont typeface="+mj-lt"/>
              <a:buAutoNum type="arabicPeriod"/>
            </a:pPr>
            <a:r>
              <a:rPr lang="en-US" altLang="zh-CN" sz="1000" b="1" dirty="0" smtClean="0">
                <a:solidFill>
                  <a:srgbClr val="73185A"/>
                </a:solidFill>
                <a:latin typeface="Arial" pitchFamily="34" charset="0"/>
                <a:ea typeface="微软雅黑" pitchFamily="34" charset="-122"/>
              </a:rPr>
              <a:t>DMF &gt; PMF</a:t>
            </a:r>
            <a:r>
              <a:rPr lang="zh-CN" altLang="en-US" sz="1000" b="1" dirty="0" smtClean="0">
                <a:solidFill>
                  <a:srgbClr val="73185A"/>
                </a:solidFill>
                <a:latin typeface="Arial" pitchFamily="34" charset="0"/>
                <a:ea typeface="微软雅黑" pitchFamily="34" charset="-122"/>
              </a:rPr>
              <a:t>，</a:t>
            </a:r>
            <a:r>
              <a:rPr lang="zh-CN" altLang="en-US" sz="1000" b="1" dirty="0">
                <a:solidFill>
                  <a:srgbClr val="73185A"/>
                </a:solidFill>
                <a:latin typeface="Arial" pitchFamily="34" charset="0"/>
                <a:ea typeface="微软雅黑" pitchFamily="34" charset="-122"/>
              </a:rPr>
              <a:t>说明了深度模型在药物</a:t>
            </a:r>
            <a:r>
              <a:rPr lang="en-US" altLang="zh-CN" sz="1000" b="1" dirty="0">
                <a:solidFill>
                  <a:srgbClr val="73185A"/>
                </a:solidFill>
                <a:latin typeface="Arial" pitchFamily="34" charset="0"/>
                <a:ea typeface="微软雅黑" pitchFamily="34" charset="-122"/>
              </a:rPr>
              <a:t>-</a:t>
            </a:r>
            <a:r>
              <a:rPr lang="zh-CN" altLang="en-US" sz="1000" b="1" dirty="0">
                <a:solidFill>
                  <a:srgbClr val="73185A"/>
                </a:solidFill>
                <a:latin typeface="Arial" pitchFamily="34" charset="0"/>
                <a:ea typeface="微软雅黑" pitchFamily="34" charset="-122"/>
              </a:rPr>
              <a:t>靶点关联预测方面也能够发挥巨大的</a:t>
            </a:r>
            <a:r>
              <a:rPr lang="zh-CN" altLang="en-US" sz="1000" b="1" dirty="0" smtClean="0">
                <a:solidFill>
                  <a:srgbClr val="73185A"/>
                </a:solidFill>
                <a:latin typeface="Arial" pitchFamily="34" charset="0"/>
                <a:ea typeface="微软雅黑" pitchFamily="34" charset="-122"/>
              </a:rPr>
              <a:t>作用</a:t>
            </a:r>
            <a:r>
              <a:rPr lang="zh-CN" altLang="en-US" sz="1000" b="1" dirty="0">
                <a:solidFill>
                  <a:srgbClr val="73185A"/>
                </a:solidFill>
                <a:latin typeface="Arial" pitchFamily="34" charset="0"/>
                <a:ea typeface="微软雅黑" pitchFamily="34" charset="-122"/>
              </a:rPr>
              <a:t>；</a:t>
            </a:r>
            <a:endParaRPr lang="en-US" altLang="zh-CN" sz="1000" b="1" dirty="0" smtClean="0">
              <a:solidFill>
                <a:srgbClr val="73185A"/>
              </a:solidFill>
              <a:latin typeface="Arial" pitchFamily="34" charset="0"/>
              <a:ea typeface="微软雅黑" pitchFamily="34" charset="-122"/>
            </a:endParaRPr>
          </a:p>
          <a:p>
            <a:pPr marL="228600" lvl="0" indent="-228600" algn="just" fontAlgn="base">
              <a:lnSpc>
                <a:spcPct val="150000"/>
              </a:lnSpc>
              <a:spcBef>
                <a:spcPct val="0"/>
              </a:spcBef>
              <a:spcAft>
                <a:spcPct val="0"/>
              </a:spcAft>
              <a:buFont typeface="+mj-lt"/>
              <a:buAutoNum type="arabicPeriod"/>
            </a:pPr>
            <a:r>
              <a:rPr lang="en-US" altLang="zh-CN" sz="1000" b="1" dirty="0" smtClean="0">
                <a:solidFill>
                  <a:srgbClr val="73185A"/>
                </a:solidFill>
                <a:latin typeface="Arial" pitchFamily="34" charset="0"/>
                <a:ea typeface="微软雅黑" pitchFamily="34" charset="-122"/>
              </a:rPr>
              <a:t>DMF &gt; MSCMF</a:t>
            </a:r>
            <a:r>
              <a:rPr lang="zh-CN" altLang="en-US" sz="1000" b="1" dirty="0" smtClean="0">
                <a:solidFill>
                  <a:srgbClr val="73185A"/>
                </a:solidFill>
                <a:latin typeface="Arial" pitchFamily="34" charset="0"/>
                <a:ea typeface="微软雅黑" pitchFamily="34" charset="-122"/>
              </a:rPr>
              <a:t>，说</a:t>
            </a:r>
            <a:r>
              <a:rPr lang="zh-CN" altLang="en-US" sz="1000" b="1" dirty="0">
                <a:solidFill>
                  <a:srgbClr val="73185A"/>
                </a:solidFill>
                <a:latin typeface="Arial" pitchFamily="34" charset="0"/>
                <a:ea typeface="微软雅黑" pitchFamily="34" charset="-122"/>
              </a:rPr>
              <a:t>明了使用深度学习方法能够比使用辅助信息更好地拟合药物和靶点的高阶抽象特征，具有更强的表征意义</a:t>
            </a:r>
            <a:r>
              <a:rPr lang="zh-CN" altLang="en-US" sz="1000" b="1" dirty="0" smtClean="0">
                <a:solidFill>
                  <a:srgbClr val="73185A"/>
                </a:solidFill>
                <a:latin typeface="Arial" pitchFamily="34" charset="0"/>
                <a:ea typeface="微软雅黑" pitchFamily="34" charset="-122"/>
              </a:rPr>
              <a:t>；</a:t>
            </a:r>
            <a:endParaRPr lang="en-US" altLang="zh-CN" sz="1000" b="1" dirty="0" smtClean="0">
              <a:solidFill>
                <a:srgbClr val="73185A"/>
              </a:solidFill>
              <a:latin typeface="Arial" pitchFamily="34" charset="0"/>
              <a:ea typeface="微软雅黑" pitchFamily="34" charset="-122"/>
            </a:endParaRPr>
          </a:p>
          <a:p>
            <a:pPr marL="228600" lvl="0" indent="-228600" algn="just" fontAlgn="base">
              <a:lnSpc>
                <a:spcPct val="150000"/>
              </a:lnSpc>
              <a:spcBef>
                <a:spcPct val="0"/>
              </a:spcBef>
              <a:spcAft>
                <a:spcPct val="0"/>
              </a:spcAft>
              <a:buFont typeface="+mj-lt"/>
              <a:buAutoNum type="arabicPeriod"/>
            </a:pPr>
            <a:r>
              <a:rPr lang="en-US" altLang="zh-CN" sz="1000" b="1" dirty="0" smtClean="0">
                <a:solidFill>
                  <a:srgbClr val="73185A"/>
                </a:solidFill>
                <a:latin typeface="Arial" pitchFamily="34" charset="0"/>
                <a:ea typeface="微软雅黑" pitchFamily="34" charset="-122"/>
              </a:rPr>
              <a:t>HASDAE &gt; DMF</a:t>
            </a:r>
            <a:r>
              <a:rPr lang="zh-CN" altLang="en-US" sz="1000" b="1" dirty="0">
                <a:solidFill>
                  <a:srgbClr val="73185A"/>
                </a:solidFill>
                <a:latin typeface="Arial" pitchFamily="34" charset="0"/>
                <a:ea typeface="微软雅黑" pitchFamily="34" charset="-122"/>
              </a:rPr>
              <a:t> </a:t>
            </a:r>
            <a:r>
              <a:rPr lang="zh-CN" altLang="en-US" sz="1000" b="1" dirty="0" smtClean="0">
                <a:solidFill>
                  <a:srgbClr val="73185A"/>
                </a:solidFill>
                <a:latin typeface="Arial" pitchFamily="34" charset="0"/>
                <a:ea typeface="微软雅黑" pitchFamily="34" charset="-122"/>
              </a:rPr>
              <a:t> </a:t>
            </a:r>
            <a:r>
              <a:rPr lang="en-US" altLang="zh-CN" sz="1000" b="1" dirty="0" smtClean="0">
                <a:solidFill>
                  <a:srgbClr val="73185A"/>
                </a:solidFill>
                <a:latin typeface="Arial" pitchFamily="34" charset="0"/>
                <a:ea typeface="微软雅黑" pitchFamily="34" charset="-122"/>
              </a:rPr>
              <a:t>&gt; MSCMF</a:t>
            </a:r>
            <a:r>
              <a:rPr lang="zh-CN" altLang="en-US" sz="1000" b="1" dirty="0" smtClean="0">
                <a:solidFill>
                  <a:srgbClr val="73185A"/>
                </a:solidFill>
                <a:latin typeface="Arial" pitchFamily="34" charset="0"/>
                <a:ea typeface="微软雅黑" pitchFamily="34" charset="-122"/>
              </a:rPr>
              <a:t>，</a:t>
            </a:r>
            <a:r>
              <a:rPr lang="zh-CN" altLang="en-US" sz="1000" b="1" dirty="0">
                <a:solidFill>
                  <a:srgbClr val="73185A"/>
                </a:solidFill>
                <a:latin typeface="Arial" pitchFamily="34" charset="0"/>
                <a:ea typeface="微软雅黑" pitchFamily="34" charset="-122"/>
              </a:rPr>
              <a:t>说明了深度模型和辅助信息相结合的有效性，能够进一步地提升关联预测的效果</a:t>
            </a:r>
            <a:r>
              <a:rPr lang="zh-CN" altLang="en-US" sz="1000" b="1" dirty="0" smtClean="0">
                <a:solidFill>
                  <a:srgbClr val="73185A"/>
                </a:solidFill>
                <a:latin typeface="Arial" pitchFamily="34" charset="0"/>
                <a:ea typeface="微软雅黑" pitchFamily="34" charset="-122"/>
              </a:rPr>
              <a:t>；</a:t>
            </a:r>
            <a:endParaRPr lang="en-US" altLang="zh-CN" sz="1000" b="1" dirty="0" smtClean="0">
              <a:solidFill>
                <a:srgbClr val="73185A"/>
              </a:solidFill>
              <a:latin typeface="Arial" pitchFamily="34" charset="0"/>
              <a:ea typeface="微软雅黑" pitchFamily="34" charset="-122"/>
            </a:endParaRPr>
          </a:p>
          <a:p>
            <a:pPr marL="228600" lvl="0" indent="-228600" algn="just" fontAlgn="base">
              <a:lnSpc>
                <a:spcPct val="150000"/>
              </a:lnSpc>
              <a:spcBef>
                <a:spcPct val="0"/>
              </a:spcBef>
              <a:spcAft>
                <a:spcPct val="0"/>
              </a:spcAft>
              <a:buFont typeface="+mj-lt"/>
              <a:buAutoNum type="arabicPeriod"/>
            </a:pPr>
            <a:r>
              <a:rPr lang="en-US" altLang="zh-CN" sz="1000" b="1" dirty="0" smtClean="0">
                <a:solidFill>
                  <a:srgbClr val="73185A"/>
                </a:solidFill>
                <a:latin typeface="Arial" pitchFamily="34" charset="0"/>
                <a:ea typeface="微软雅黑" pitchFamily="34" charset="-122"/>
              </a:rPr>
              <a:t>Ours &gt; Others</a:t>
            </a:r>
            <a:r>
              <a:rPr lang="zh-CN" altLang="en-US" sz="1000" b="1" dirty="0" smtClean="0">
                <a:solidFill>
                  <a:srgbClr val="73185A"/>
                </a:solidFill>
                <a:latin typeface="Arial" pitchFamily="34" charset="0"/>
                <a:ea typeface="微软雅黑" pitchFamily="34" charset="-122"/>
              </a:rPr>
              <a:t>，</a:t>
            </a:r>
            <a:r>
              <a:rPr lang="zh-CN" altLang="en-US" sz="1000" b="1" dirty="0">
                <a:solidFill>
                  <a:srgbClr val="73185A"/>
                </a:solidFill>
                <a:latin typeface="Arial" pitchFamily="34" charset="0"/>
                <a:ea typeface="微软雅黑" pitchFamily="34" charset="-122"/>
              </a:rPr>
              <a:t>充分地说明了本文所提出的</a:t>
            </a:r>
            <a:r>
              <a:rPr lang="en-US" altLang="zh-CN" sz="1000" b="1" dirty="0">
                <a:solidFill>
                  <a:srgbClr val="73185A"/>
                </a:solidFill>
                <a:latin typeface="Arial" pitchFamily="34" charset="0"/>
                <a:ea typeface="微软雅黑" pitchFamily="34" charset="-122"/>
              </a:rPr>
              <a:t>DCMF</a:t>
            </a:r>
            <a:r>
              <a:rPr lang="zh-CN" altLang="en-US" sz="1000" b="1" dirty="0" smtClean="0">
                <a:solidFill>
                  <a:srgbClr val="73185A"/>
                </a:solidFill>
                <a:latin typeface="Arial" pitchFamily="34" charset="0"/>
                <a:ea typeface="微软雅黑" pitchFamily="34" charset="-122"/>
              </a:rPr>
              <a:t>模型在利用大规模的辅助信息并结合深度模型学习</a:t>
            </a:r>
            <a:r>
              <a:rPr lang="zh-CN" altLang="en-US" sz="1000" b="1" dirty="0">
                <a:solidFill>
                  <a:srgbClr val="73185A"/>
                </a:solidFill>
                <a:latin typeface="Arial" pitchFamily="34" charset="0"/>
                <a:ea typeface="微软雅黑" pitchFamily="34" charset="-122"/>
              </a:rPr>
              <a:t>药物和靶点的</a:t>
            </a:r>
            <a:r>
              <a:rPr lang="zh-CN" altLang="en-US" sz="1000" b="1" dirty="0" smtClean="0">
                <a:solidFill>
                  <a:srgbClr val="73185A"/>
                </a:solidFill>
                <a:latin typeface="Arial" pitchFamily="34" charset="0"/>
                <a:ea typeface="微软雅黑" pitchFamily="34" charset="-122"/>
              </a:rPr>
              <a:t>高阶抽象</a:t>
            </a:r>
            <a:r>
              <a:rPr lang="zh-CN" altLang="en-US" sz="1000" b="1" dirty="0">
                <a:solidFill>
                  <a:srgbClr val="73185A"/>
                </a:solidFill>
                <a:latin typeface="Arial" pitchFamily="34" charset="0"/>
                <a:ea typeface="微软雅黑" pitchFamily="34" charset="-122"/>
              </a:rPr>
              <a:t>特征方面的</a:t>
            </a:r>
            <a:r>
              <a:rPr lang="zh-CN" altLang="en-US" sz="1000" b="1" dirty="0" smtClean="0">
                <a:solidFill>
                  <a:srgbClr val="73185A"/>
                </a:solidFill>
                <a:latin typeface="Arial" pitchFamily="34" charset="0"/>
                <a:ea typeface="微软雅黑" pitchFamily="34" charset="-122"/>
              </a:rPr>
              <a:t>优势，另外实验表明，相比于线性拟合，使用多层感知机能得到更优的实验结果。</a:t>
            </a:r>
            <a:endParaRPr lang="en-US" altLang="zh-CN" sz="1000" b="1" dirty="0">
              <a:solidFill>
                <a:srgbClr val="73185A"/>
              </a:solidFill>
              <a:latin typeface="Arial" pitchFamily="34" charset="0"/>
              <a:ea typeface="微软雅黑" pitchFamily="34" charset="-122"/>
            </a:endParaRPr>
          </a:p>
        </p:txBody>
      </p:sp>
      <p:sp>
        <p:nvSpPr>
          <p:cNvPr id="14" name="圆角矩形 13"/>
          <p:cNvSpPr/>
          <p:nvPr/>
        </p:nvSpPr>
        <p:spPr>
          <a:xfrm>
            <a:off x="4481052" y="956677"/>
            <a:ext cx="955044"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实验分析</a:t>
            </a:r>
            <a:endParaRPr lang="zh-CN" altLang="en-US" sz="1000" b="1" dirty="0">
              <a:ln w="6350">
                <a:noFill/>
              </a:ln>
              <a:solidFill>
                <a:schemeClr val="bg1"/>
              </a:solidFill>
              <a:latin typeface="Impact" pitchFamily="34" charset="0"/>
              <a:ea typeface="微软雅黑" pitchFamily="34" charset="-122"/>
            </a:endParaRPr>
          </a:p>
        </p:txBody>
      </p:sp>
      <p:pic>
        <p:nvPicPr>
          <p:cNvPr id="9" name="图片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80600" y="4155132"/>
            <a:ext cx="2351240" cy="223999"/>
          </a:xfrm>
          <a:prstGeom prst="rect">
            <a:avLst/>
          </a:prstGeom>
        </p:spPr>
      </p:pic>
      <p:sp>
        <p:nvSpPr>
          <p:cNvPr id="16" name="圆角矩形 15"/>
          <p:cNvSpPr/>
          <p:nvPr/>
        </p:nvSpPr>
        <p:spPr>
          <a:xfrm>
            <a:off x="107504" y="986568"/>
            <a:ext cx="955044"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实验</a:t>
            </a:r>
            <a:r>
              <a:rPr lang="zh-CN" altLang="en-US" sz="1000" b="1" dirty="0">
                <a:ln w="6350">
                  <a:noFill/>
                </a:ln>
                <a:solidFill>
                  <a:schemeClr val="bg1"/>
                </a:solidFill>
                <a:latin typeface="Impact" pitchFamily="34" charset="0"/>
                <a:ea typeface="微软雅黑" pitchFamily="34" charset="-122"/>
              </a:rPr>
              <a:t>结果</a:t>
            </a:r>
          </a:p>
        </p:txBody>
      </p:sp>
    </p:spTree>
    <p:extLst>
      <p:ext uri="{BB962C8B-B14F-4D97-AF65-F5344CB8AC3E}">
        <p14:creationId xmlns:p14="http://schemas.microsoft.com/office/powerpoint/2010/main" val="2106540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75">
        <p15:prstTrans prst="pageCurlDouble"/>
      </p:transition>
    </mc:Choice>
    <mc:Fallback xmlns="">
      <p:transition spd="slow" advTm="875">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
          <p:cNvSpPr>
            <a:spLocks noEditPoints="1"/>
          </p:cNvSpPr>
          <p:nvPr/>
        </p:nvSpPr>
        <p:spPr bwMode="auto">
          <a:xfrm>
            <a:off x="0" y="1743541"/>
            <a:ext cx="5207639" cy="3398372"/>
          </a:xfrm>
          <a:custGeom>
            <a:avLst/>
            <a:gdLst>
              <a:gd name="T0" fmla="*/ 822 w 3039"/>
              <a:gd name="T1" fmla="*/ 1167 h 1983"/>
              <a:gd name="T2" fmla="*/ 822 w 3039"/>
              <a:gd name="T3" fmla="*/ 1281 h 1983"/>
              <a:gd name="T4" fmla="*/ 2274 w 3039"/>
              <a:gd name="T5" fmla="*/ 1225 h 1983"/>
              <a:gd name="T6" fmla="*/ 822 w 3039"/>
              <a:gd name="T7" fmla="*/ 1036 h 1983"/>
              <a:gd name="T8" fmla="*/ 1375 w 3039"/>
              <a:gd name="T9" fmla="*/ 1036 h 1983"/>
              <a:gd name="T10" fmla="*/ 1432 w 3039"/>
              <a:gd name="T11" fmla="*/ 485 h 1983"/>
              <a:gd name="T12" fmla="*/ 822 w 3039"/>
              <a:gd name="T13" fmla="*/ 429 h 1983"/>
              <a:gd name="T14" fmla="*/ 764 w 3039"/>
              <a:gd name="T15" fmla="*/ 977 h 1983"/>
              <a:gd name="T16" fmla="*/ 880 w 3039"/>
              <a:gd name="T17" fmla="*/ 542 h 1983"/>
              <a:gd name="T18" fmla="*/ 1318 w 3039"/>
              <a:gd name="T19" fmla="*/ 542 h 1983"/>
              <a:gd name="T20" fmla="*/ 880 w 3039"/>
              <a:gd name="T21" fmla="*/ 920 h 1983"/>
              <a:gd name="T22" fmla="*/ 373 w 3039"/>
              <a:gd name="T23" fmla="*/ 1708 h 1983"/>
              <a:gd name="T24" fmla="*/ 2666 w 3039"/>
              <a:gd name="T25" fmla="*/ 1708 h 1983"/>
              <a:gd name="T26" fmla="*/ 2761 w 3039"/>
              <a:gd name="T27" fmla="*/ 96 h 1983"/>
              <a:gd name="T28" fmla="*/ 373 w 3039"/>
              <a:gd name="T29" fmla="*/ 0 h 1983"/>
              <a:gd name="T30" fmla="*/ 278 w 3039"/>
              <a:gd name="T31" fmla="*/ 1613 h 1983"/>
              <a:gd name="T32" fmla="*/ 468 w 3039"/>
              <a:gd name="T33" fmla="*/ 192 h 1983"/>
              <a:gd name="T34" fmla="*/ 2571 w 3039"/>
              <a:gd name="T35" fmla="*/ 192 h 1983"/>
              <a:gd name="T36" fmla="*/ 468 w 3039"/>
              <a:gd name="T37" fmla="*/ 1518 h 1983"/>
              <a:gd name="T38" fmla="*/ 2218 w 3039"/>
              <a:gd name="T39" fmla="*/ 675 h 1983"/>
              <a:gd name="T40" fmla="*/ 1558 w 3039"/>
              <a:gd name="T41" fmla="*/ 675 h 1983"/>
              <a:gd name="T42" fmla="*/ 1558 w 3039"/>
              <a:gd name="T43" fmla="*/ 789 h 1983"/>
              <a:gd name="T44" fmla="*/ 2274 w 3039"/>
              <a:gd name="T45" fmla="*/ 731 h 1983"/>
              <a:gd name="T46" fmla="*/ 2218 w 3039"/>
              <a:gd name="T47" fmla="*/ 920 h 1983"/>
              <a:gd name="T48" fmla="*/ 1558 w 3039"/>
              <a:gd name="T49" fmla="*/ 920 h 1983"/>
              <a:gd name="T50" fmla="*/ 1558 w 3039"/>
              <a:gd name="T51" fmla="*/ 1036 h 1983"/>
              <a:gd name="T52" fmla="*/ 2274 w 3039"/>
              <a:gd name="T53" fmla="*/ 977 h 1983"/>
              <a:gd name="T54" fmla="*/ 2218 w 3039"/>
              <a:gd name="T55" fmla="*/ 429 h 1983"/>
              <a:gd name="T56" fmla="*/ 1558 w 3039"/>
              <a:gd name="T57" fmla="*/ 429 h 1983"/>
              <a:gd name="T58" fmla="*/ 1558 w 3039"/>
              <a:gd name="T59" fmla="*/ 542 h 1983"/>
              <a:gd name="T60" fmla="*/ 2274 w 3039"/>
              <a:gd name="T61" fmla="*/ 485 h 1983"/>
              <a:gd name="T62" fmla="*/ 2944 w 3039"/>
              <a:gd name="T63" fmla="*/ 1791 h 1983"/>
              <a:gd name="T64" fmla="*/ 95 w 3039"/>
              <a:gd name="T65" fmla="*/ 1791 h 1983"/>
              <a:gd name="T66" fmla="*/ 95 w 3039"/>
              <a:gd name="T67" fmla="*/ 1983 h 1983"/>
              <a:gd name="T68" fmla="*/ 3039 w 3039"/>
              <a:gd name="T69" fmla="*/ 1887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9" h="1983">
                <a:moveTo>
                  <a:pt x="2218" y="1167"/>
                </a:moveTo>
                <a:cubicBezTo>
                  <a:pt x="822" y="1167"/>
                  <a:pt x="822" y="1167"/>
                  <a:pt x="822" y="1167"/>
                </a:cubicBezTo>
                <a:cubicBezTo>
                  <a:pt x="790" y="1167"/>
                  <a:pt x="764" y="1192"/>
                  <a:pt x="764" y="1225"/>
                </a:cubicBezTo>
                <a:cubicBezTo>
                  <a:pt x="764" y="1256"/>
                  <a:pt x="790" y="1281"/>
                  <a:pt x="822" y="1281"/>
                </a:cubicBezTo>
                <a:cubicBezTo>
                  <a:pt x="2218" y="1281"/>
                  <a:pt x="2218" y="1281"/>
                  <a:pt x="2218" y="1281"/>
                </a:cubicBezTo>
                <a:cubicBezTo>
                  <a:pt x="2249" y="1281"/>
                  <a:pt x="2274" y="1256"/>
                  <a:pt x="2274" y="1225"/>
                </a:cubicBezTo>
                <a:cubicBezTo>
                  <a:pt x="2274" y="1192"/>
                  <a:pt x="2249" y="1167"/>
                  <a:pt x="2218" y="1167"/>
                </a:cubicBezTo>
                <a:close/>
                <a:moveTo>
                  <a:pt x="822" y="1036"/>
                </a:moveTo>
                <a:cubicBezTo>
                  <a:pt x="822" y="1036"/>
                  <a:pt x="822" y="1036"/>
                  <a:pt x="822" y="1036"/>
                </a:cubicBezTo>
                <a:cubicBezTo>
                  <a:pt x="1375" y="1036"/>
                  <a:pt x="1375" y="1036"/>
                  <a:pt x="1375" y="1036"/>
                </a:cubicBezTo>
                <a:cubicBezTo>
                  <a:pt x="1408" y="1036"/>
                  <a:pt x="1432" y="1009"/>
                  <a:pt x="1432" y="977"/>
                </a:cubicBezTo>
                <a:cubicBezTo>
                  <a:pt x="1432" y="485"/>
                  <a:pt x="1432" y="485"/>
                  <a:pt x="1432" y="485"/>
                </a:cubicBezTo>
                <a:cubicBezTo>
                  <a:pt x="1432" y="454"/>
                  <a:pt x="1408" y="429"/>
                  <a:pt x="1375" y="429"/>
                </a:cubicBezTo>
                <a:cubicBezTo>
                  <a:pt x="822" y="429"/>
                  <a:pt x="822" y="429"/>
                  <a:pt x="822" y="429"/>
                </a:cubicBezTo>
                <a:cubicBezTo>
                  <a:pt x="790" y="429"/>
                  <a:pt x="764" y="454"/>
                  <a:pt x="764" y="485"/>
                </a:cubicBezTo>
                <a:cubicBezTo>
                  <a:pt x="764" y="977"/>
                  <a:pt x="764" y="977"/>
                  <a:pt x="764" y="977"/>
                </a:cubicBezTo>
                <a:cubicBezTo>
                  <a:pt x="764" y="1009"/>
                  <a:pt x="790" y="1036"/>
                  <a:pt x="822" y="1036"/>
                </a:cubicBezTo>
                <a:close/>
                <a:moveTo>
                  <a:pt x="880" y="542"/>
                </a:moveTo>
                <a:cubicBezTo>
                  <a:pt x="880" y="542"/>
                  <a:pt x="880" y="542"/>
                  <a:pt x="880" y="542"/>
                </a:cubicBezTo>
                <a:cubicBezTo>
                  <a:pt x="1318" y="542"/>
                  <a:pt x="1318" y="542"/>
                  <a:pt x="1318" y="542"/>
                </a:cubicBezTo>
                <a:cubicBezTo>
                  <a:pt x="1318" y="920"/>
                  <a:pt x="1318" y="920"/>
                  <a:pt x="1318" y="920"/>
                </a:cubicBezTo>
                <a:cubicBezTo>
                  <a:pt x="880" y="920"/>
                  <a:pt x="880" y="920"/>
                  <a:pt x="880" y="920"/>
                </a:cubicBezTo>
                <a:cubicBezTo>
                  <a:pt x="880" y="542"/>
                  <a:pt x="880" y="542"/>
                  <a:pt x="880" y="542"/>
                </a:cubicBezTo>
                <a:close/>
                <a:moveTo>
                  <a:pt x="373" y="1708"/>
                </a:moveTo>
                <a:cubicBezTo>
                  <a:pt x="373" y="1708"/>
                  <a:pt x="373" y="1708"/>
                  <a:pt x="373" y="1708"/>
                </a:cubicBezTo>
                <a:cubicBezTo>
                  <a:pt x="2666" y="1708"/>
                  <a:pt x="2666" y="1708"/>
                  <a:pt x="2666" y="1708"/>
                </a:cubicBezTo>
                <a:cubicBezTo>
                  <a:pt x="2720" y="1708"/>
                  <a:pt x="2761" y="1666"/>
                  <a:pt x="2761" y="1613"/>
                </a:cubicBezTo>
                <a:cubicBezTo>
                  <a:pt x="2761" y="96"/>
                  <a:pt x="2761" y="96"/>
                  <a:pt x="2761" y="96"/>
                </a:cubicBezTo>
                <a:cubicBezTo>
                  <a:pt x="2761" y="43"/>
                  <a:pt x="2720" y="0"/>
                  <a:pt x="2666" y="0"/>
                </a:cubicBezTo>
                <a:cubicBezTo>
                  <a:pt x="373" y="0"/>
                  <a:pt x="373" y="0"/>
                  <a:pt x="373" y="0"/>
                </a:cubicBezTo>
                <a:cubicBezTo>
                  <a:pt x="320" y="0"/>
                  <a:pt x="278" y="43"/>
                  <a:pt x="278" y="96"/>
                </a:cubicBezTo>
                <a:cubicBezTo>
                  <a:pt x="278" y="1613"/>
                  <a:pt x="278" y="1613"/>
                  <a:pt x="278" y="1613"/>
                </a:cubicBezTo>
                <a:cubicBezTo>
                  <a:pt x="278" y="1666"/>
                  <a:pt x="320" y="1708"/>
                  <a:pt x="373" y="1708"/>
                </a:cubicBezTo>
                <a:close/>
                <a:moveTo>
                  <a:pt x="468" y="192"/>
                </a:moveTo>
                <a:cubicBezTo>
                  <a:pt x="468" y="192"/>
                  <a:pt x="468" y="192"/>
                  <a:pt x="468" y="192"/>
                </a:cubicBezTo>
                <a:cubicBezTo>
                  <a:pt x="2571" y="192"/>
                  <a:pt x="2571" y="192"/>
                  <a:pt x="2571" y="192"/>
                </a:cubicBezTo>
                <a:cubicBezTo>
                  <a:pt x="2571" y="1518"/>
                  <a:pt x="2571" y="1518"/>
                  <a:pt x="2571" y="1518"/>
                </a:cubicBezTo>
                <a:cubicBezTo>
                  <a:pt x="468" y="1518"/>
                  <a:pt x="468" y="1518"/>
                  <a:pt x="468" y="1518"/>
                </a:cubicBezTo>
                <a:cubicBezTo>
                  <a:pt x="468" y="192"/>
                  <a:pt x="468" y="192"/>
                  <a:pt x="468" y="192"/>
                </a:cubicBezTo>
                <a:close/>
                <a:moveTo>
                  <a:pt x="2218" y="675"/>
                </a:moveTo>
                <a:cubicBezTo>
                  <a:pt x="2218" y="675"/>
                  <a:pt x="2218" y="675"/>
                  <a:pt x="2218" y="675"/>
                </a:cubicBezTo>
                <a:cubicBezTo>
                  <a:pt x="1558" y="675"/>
                  <a:pt x="1558" y="675"/>
                  <a:pt x="1558" y="675"/>
                </a:cubicBezTo>
                <a:cubicBezTo>
                  <a:pt x="1526" y="675"/>
                  <a:pt x="1501" y="700"/>
                  <a:pt x="1501" y="731"/>
                </a:cubicBezTo>
                <a:cubicBezTo>
                  <a:pt x="1501" y="763"/>
                  <a:pt x="1526" y="789"/>
                  <a:pt x="1558" y="789"/>
                </a:cubicBezTo>
                <a:cubicBezTo>
                  <a:pt x="2218" y="789"/>
                  <a:pt x="2218" y="789"/>
                  <a:pt x="2218" y="789"/>
                </a:cubicBezTo>
                <a:cubicBezTo>
                  <a:pt x="2249" y="789"/>
                  <a:pt x="2274" y="763"/>
                  <a:pt x="2274" y="731"/>
                </a:cubicBezTo>
                <a:cubicBezTo>
                  <a:pt x="2274" y="700"/>
                  <a:pt x="2249" y="675"/>
                  <a:pt x="2218" y="675"/>
                </a:cubicBezTo>
                <a:close/>
                <a:moveTo>
                  <a:pt x="2218" y="920"/>
                </a:moveTo>
                <a:cubicBezTo>
                  <a:pt x="2218" y="920"/>
                  <a:pt x="2218" y="920"/>
                  <a:pt x="2218" y="920"/>
                </a:cubicBezTo>
                <a:cubicBezTo>
                  <a:pt x="1558" y="920"/>
                  <a:pt x="1558" y="920"/>
                  <a:pt x="1558" y="920"/>
                </a:cubicBezTo>
                <a:cubicBezTo>
                  <a:pt x="1526" y="920"/>
                  <a:pt x="1501" y="947"/>
                  <a:pt x="1501" y="977"/>
                </a:cubicBezTo>
                <a:cubicBezTo>
                  <a:pt x="1501" y="1009"/>
                  <a:pt x="1526" y="1036"/>
                  <a:pt x="1558" y="1036"/>
                </a:cubicBezTo>
                <a:cubicBezTo>
                  <a:pt x="2218" y="1036"/>
                  <a:pt x="2218" y="1036"/>
                  <a:pt x="2218" y="1036"/>
                </a:cubicBezTo>
                <a:cubicBezTo>
                  <a:pt x="2249" y="1036"/>
                  <a:pt x="2274" y="1009"/>
                  <a:pt x="2274" y="977"/>
                </a:cubicBezTo>
                <a:cubicBezTo>
                  <a:pt x="2274" y="947"/>
                  <a:pt x="2249" y="920"/>
                  <a:pt x="2218" y="920"/>
                </a:cubicBezTo>
                <a:close/>
                <a:moveTo>
                  <a:pt x="2218" y="429"/>
                </a:moveTo>
                <a:cubicBezTo>
                  <a:pt x="2218" y="429"/>
                  <a:pt x="2218" y="429"/>
                  <a:pt x="2218" y="429"/>
                </a:cubicBezTo>
                <a:cubicBezTo>
                  <a:pt x="1558" y="429"/>
                  <a:pt x="1558" y="429"/>
                  <a:pt x="1558" y="429"/>
                </a:cubicBezTo>
                <a:cubicBezTo>
                  <a:pt x="1526" y="429"/>
                  <a:pt x="1501" y="454"/>
                  <a:pt x="1501" y="485"/>
                </a:cubicBezTo>
                <a:cubicBezTo>
                  <a:pt x="1501" y="517"/>
                  <a:pt x="1526" y="542"/>
                  <a:pt x="1558" y="542"/>
                </a:cubicBezTo>
                <a:cubicBezTo>
                  <a:pt x="2218" y="542"/>
                  <a:pt x="2218" y="542"/>
                  <a:pt x="2218" y="542"/>
                </a:cubicBezTo>
                <a:cubicBezTo>
                  <a:pt x="2249" y="542"/>
                  <a:pt x="2274" y="517"/>
                  <a:pt x="2274" y="485"/>
                </a:cubicBezTo>
                <a:cubicBezTo>
                  <a:pt x="2274" y="454"/>
                  <a:pt x="2249" y="429"/>
                  <a:pt x="2218" y="429"/>
                </a:cubicBezTo>
                <a:close/>
                <a:moveTo>
                  <a:pt x="2944" y="1791"/>
                </a:moveTo>
                <a:cubicBezTo>
                  <a:pt x="2944" y="1791"/>
                  <a:pt x="2944" y="1791"/>
                  <a:pt x="2944" y="1791"/>
                </a:cubicBezTo>
                <a:cubicBezTo>
                  <a:pt x="95" y="1791"/>
                  <a:pt x="95" y="1791"/>
                  <a:pt x="95" y="1791"/>
                </a:cubicBezTo>
                <a:cubicBezTo>
                  <a:pt x="42" y="1791"/>
                  <a:pt x="0" y="1835"/>
                  <a:pt x="0" y="1887"/>
                </a:cubicBezTo>
                <a:cubicBezTo>
                  <a:pt x="0" y="1940"/>
                  <a:pt x="42" y="1983"/>
                  <a:pt x="95" y="1983"/>
                </a:cubicBezTo>
                <a:cubicBezTo>
                  <a:pt x="2944" y="1983"/>
                  <a:pt x="2944" y="1983"/>
                  <a:pt x="2944" y="1983"/>
                </a:cubicBezTo>
                <a:cubicBezTo>
                  <a:pt x="2996" y="1983"/>
                  <a:pt x="3039" y="1940"/>
                  <a:pt x="3039" y="1887"/>
                </a:cubicBezTo>
                <a:cubicBezTo>
                  <a:pt x="3039" y="1835"/>
                  <a:pt x="2996" y="1791"/>
                  <a:pt x="2944" y="1791"/>
                </a:cubicBezTo>
                <a:close/>
              </a:path>
            </a:pathLst>
          </a:custGeom>
          <a:solidFill>
            <a:srgbClr val="73185A">
              <a:alpha val="5000"/>
            </a:srgbClr>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 name="矩形 7"/>
          <p:cNvSpPr/>
          <p:nvPr/>
        </p:nvSpPr>
        <p:spPr>
          <a:xfrm>
            <a:off x="3851920" y="1994099"/>
            <a:ext cx="5292080" cy="1152128"/>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总结与展望</a:t>
            </a:r>
            <a:endParaRPr lang="zh-CN" altLang="en-US" sz="2400" b="1"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62061" y="1881356"/>
            <a:ext cx="1241045" cy="1107996"/>
          </a:xfrm>
          <a:prstGeom prst="rect">
            <a:avLst/>
          </a:prstGeom>
        </p:spPr>
        <p:txBody>
          <a:bodyPr wrap="none">
            <a:spAutoFit/>
          </a:bodyPr>
          <a:lstStyle/>
          <a:p>
            <a:pPr algn="ctr"/>
            <a:r>
              <a:rPr lang="en-US" altLang="zh-CN" sz="6600" dirty="0">
                <a:ln w="6350">
                  <a:solidFill>
                    <a:srgbClr val="EFF6FC"/>
                  </a:solidFill>
                </a:ln>
                <a:solidFill>
                  <a:srgbClr val="73185A"/>
                </a:solidFill>
                <a:latin typeface="Impact" pitchFamily="34" charset="0"/>
                <a:ea typeface="微软雅黑" pitchFamily="34" charset="-122"/>
              </a:rPr>
              <a:t>0 5</a:t>
            </a:r>
            <a:endParaRPr lang="zh-CN" altLang="en-US" sz="6600" dirty="0">
              <a:ln w="6350">
                <a:solidFill>
                  <a:srgbClr val="EFF6FC"/>
                </a:solidFill>
              </a:ln>
              <a:solidFill>
                <a:srgbClr val="73185A"/>
              </a:solidFill>
              <a:latin typeface="Impact" pitchFamily="34" charset="0"/>
              <a:ea typeface="微软雅黑" pitchFamily="34" charset="-122"/>
            </a:endParaRPr>
          </a:p>
        </p:txBody>
      </p:sp>
      <p:sp>
        <p:nvSpPr>
          <p:cNvPr id="4" name="矩形 3"/>
          <p:cNvSpPr/>
          <p:nvPr/>
        </p:nvSpPr>
        <p:spPr>
          <a:xfrm>
            <a:off x="3923928" y="2212270"/>
            <a:ext cx="1127232" cy="502702"/>
          </a:xfrm>
          <a:prstGeom prst="rect">
            <a:avLst/>
          </a:prstGeom>
        </p:spPr>
        <p:txBody>
          <a:bodyPr wrap="none">
            <a:spAutoFit/>
          </a:bodyPr>
          <a:lstStyle/>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工作成果总结</a:t>
            </a:r>
            <a:endParaRPr lang="zh-CN" altLang="en-US" sz="1000" dirty="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未来工作展望</a:t>
            </a:r>
            <a:endParaRPr lang="zh-CN" altLang="en-US" sz="1000" dirty="0">
              <a:solidFill>
                <a:srgbClr val="73185A"/>
              </a:solidFill>
              <a:latin typeface="微软雅黑" pitchFamily="34" charset="-122"/>
              <a:ea typeface="微软雅黑" pitchFamily="34" charset="-122"/>
            </a:endParaRPr>
          </a:p>
        </p:txBody>
      </p:sp>
      <p:sp>
        <p:nvSpPr>
          <p:cNvPr id="5" name="矩形 4"/>
          <p:cNvSpPr/>
          <p:nvPr/>
        </p:nvSpPr>
        <p:spPr>
          <a:xfrm>
            <a:off x="2627784" y="2817460"/>
            <a:ext cx="1098531" cy="307777"/>
          </a:xfrm>
          <a:prstGeom prst="rect">
            <a:avLst/>
          </a:prstGeom>
        </p:spPr>
        <p:txBody>
          <a:bodyPr wrap="square">
            <a:spAutoFit/>
          </a:bodyPr>
          <a:lstStyle/>
          <a:p>
            <a:pPr algn="ctr"/>
            <a:r>
              <a:rPr lang="en-US" altLang="zh-CN" sz="1400" dirty="0">
                <a:solidFill>
                  <a:srgbClr val="73185A"/>
                </a:solidFill>
                <a:latin typeface="微软雅黑" pitchFamily="34" charset="-122"/>
                <a:ea typeface="微软雅黑" pitchFamily="34" charset="-122"/>
              </a:rPr>
              <a:t>PART FIVE </a:t>
            </a:r>
            <a:endParaRPr lang="zh-CN" altLang="en-US" sz="700" dirty="0">
              <a:solidFill>
                <a:srgbClr val="73185A"/>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75">
        <p15:prstTrans prst="prestige"/>
      </p:transition>
    </mc:Choice>
    <mc:Fallback xmlns="">
      <p:transition spd="slow" advTm="75">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40468" y="378109"/>
            <a:ext cx="1107996"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工作成果总结</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27</a:t>
            </a:fld>
            <a:endParaRPr lang="zh-CN" altLang="en-US"/>
          </a:p>
        </p:txBody>
      </p:sp>
      <p:grpSp>
        <p:nvGrpSpPr>
          <p:cNvPr id="105" name="组合 104"/>
          <p:cNvGrpSpPr/>
          <p:nvPr/>
        </p:nvGrpSpPr>
        <p:grpSpPr>
          <a:xfrm>
            <a:off x="121395" y="1583431"/>
            <a:ext cx="3846134" cy="3579813"/>
            <a:chOff x="974092" y="1272064"/>
            <a:chExt cx="3736975" cy="3478213"/>
          </a:xfrm>
          <a:solidFill>
            <a:srgbClr val="EAEAEA"/>
          </a:solidFill>
        </p:grpSpPr>
        <p:sp>
          <p:nvSpPr>
            <p:cNvPr id="10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5"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9"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9" name="组合 188"/>
          <p:cNvGrpSpPr/>
          <p:nvPr/>
        </p:nvGrpSpPr>
        <p:grpSpPr>
          <a:xfrm>
            <a:off x="737345" y="2266056"/>
            <a:ext cx="2582863" cy="2897188"/>
            <a:chOff x="1138560" y="2251393"/>
            <a:chExt cx="2582863" cy="2897188"/>
          </a:xfrm>
        </p:grpSpPr>
        <p:sp>
          <p:nvSpPr>
            <p:cNvPr id="190"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73185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191" name="组合 190"/>
            <p:cNvGrpSpPr/>
            <p:nvPr/>
          </p:nvGrpSpPr>
          <p:grpSpPr>
            <a:xfrm>
              <a:off x="1399390" y="2514790"/>
              <a:ext cx="1856778" cy="1626658"/>
              <a:chOff x="1879447" y="2218086"/>
              <a:chExt cx="1856778" cy="1626658"/>
            </a:xfrm>
          </p:grpSpPr>
          <p:sp>
            <p:nvSpPr>
              <p:cNvPr id="192"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rgbClr val="731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6465" y="connsiteY0-6466"/>
                  </a:cxn>
                  <a:cxn ang="0">
                    <a:pos x="connsiteX1-6467" y="connsiteY1-6468"/>
                  </a:cxn>
                  <a:cxn ang="0">
                    <a:pos x="connsiteX2-6469" y="connsiteY2-6470"/>
                  </a:cxn>
                  <a:cxn ang="0">
                    <a:pos x="connsiteX3-6471" y="connsiteY3-6472"/>
                  </a:cxn>
                  <a:cxn ang="0">
                    <a:pos x="connsiteX4-6473" y="connsiteY4-6474"/>
                  </a:cxn>
                  <a:cxn ang="0">
                    <a:pos x="connsiteX5-6475" y="connsiteY5-6476"/>
                  </a:cxn>
                  <a:cxn ang="0">
                    <a:pos x="connsiteX6-6477" y="connsiteY6-6478"/>
                  </a:cxn>
                  <a:cxn ang="0">
                    <a:pos x="connsiteX7-6479" y="connsiteY7-6480"/>
                  </a:cxn>
                  <a:cxn ang="0">
                    <a:pos x="connsiteX8-6481" y="connsiteY8-6482"/>
                  </a:cxn>
                  <a:cxn ang="0">
                    <a:pos x="connsiteX9-6483" y="connsiteY9-6484"/>
                  </a:cxn>
                  <a:cxn ang="0">
                    <a:pos x="connsiteX10-6485" y="connsiteY10-6486"/>
                  </a:cxn>
                  <a:cxn ang="0">
                    <a:pos x="connsiteX11-6487" y="connsiteY11-6488"/>
                  </a:cxn>
                  <a:cxn ang="0">
                    <a:pos x="connsiteX12-6489" y="connsiteY12-6490"/>
                  </a:cxn>
                  <a:cxn ang="0">
                    <a:pos x="connsiteX13-6491" y="connsiteY13-6492"/>
                  </a:cxn>
                  <a:cxn ang="0">
                    <a:pos x="connsiteX14-6493" y="connsiteY14-6494"/>
                  </a:cxn>
                  <a:cxn ang="0">
                    <a:pos x="connsiteX15-6495" y="connsiteY15-6496"/>
                  </a:cxn>
                  <a:cxn ang="0">
                    <a:pos x="connsiteX16-6497" y="connsiteY16-6498"/>
                  </a:cxn>
                  <a:cxn ang="0">
                    <a:pos x="connsiteX17-6499" y="connsiteY17-6500"/>
                  </a:cxn>
                  <a:cxn ang="0">
                    <a:pos x="connsiteX18-6501" y="connsiteY18-6502"/>
                  </a:cxn>
                  <a:cxn ang="0">
                    <a:pos x="connsiteX19-6503" y="connsiteY19-6504"/>
                  </a:cxn>
                  <a:cxn ang="0">
                    <a:pos x="connsiteX20-6505" y="connsiteY20-6506"/>
                  </a:cxn>
                  <a:cxn ang="0">
                    <a:pos x="connsiteX21-6507" y="connsiteY21-6508"/>
                  </a:cxn>
                  <a:cxn ang="0">
                    <a:pos x="connsiteX22-6509" y="connsiteY22-6510"/>
                  </a:cxn>
                  <a:cxn ang="0">
                    <a:pos x="connsiteX23-6511" y="connsiteY23-6512"/>
                  </a:cxn>
                  <a:cxn ang="0">
                    <a:pos x="connsiteX24-6513" y="connsiteY24-6514"/>
                  </a:cxn>
                  <a:cxn ang="0">
                    <a:pos x="connsiteX25-6515" y="connsiteY25-6516"/>
                  </a:cxn>
                  <a:cxn ang="0">
                    <a:pos x="connsiteX26-6517" y="connsiteY26-6518"/>
                  </a:cxn>
                  <a:cxn ang="0">
                    <a:pos x="connsiteX27-6519" y="connsiteY27-6520"/>
                  </a:cxn>
                  <a:cxn ang="0">
                    <a:pos x="connsiteX28-6521" y="connsiteY28-6522"/>
                  </a:cxn>
                  <a:cxn ang="0">
                    <a:pos x="connsiteX29-6523" y="connsiteY29-6524"/>
                  </a:cxn>
                  <a:cxn ang="0">
                    <a:pos x="connsiteX30-6525" y="connsiteY30-6526"/>
                  </a:cxn>
                  <a:cxn ang="0">
                    <a:pos x="connsiteX31-6527" y="connsiteY31-6528"/>
                  </a:cxn>
                  <a:cxn ang="0">
                    <a:pos x="connsiteX32-6529" y="connsiteY32-6530"/>
                  </a:cxn>
                  <a:cxn ang="0">
                    <a:pos x="connsiteX33-6531" y="connsiteY33-6532"/>
                  </a:cxn>
                  <a:cxn ang="0">
                    <a:pos x="connsiteX34-6533" y="connsiteY34-6534"/>
                  </a:cxn>
                  <a:cxn ang="0">
                    <a:pos x="connsiteX35-6535" y="connsiteY35-6536"/>
                  </a:cxn>
                  <a:cxn ang="0">
                    <a:pos x="connsiteX36-6537" y="connsiteY36-6538"/>
                  </a:cxn>
                  <a:cxn ang="0">
                    <a:pos x="connsiteX37-6539" y="connsiteY37-6540"/>
                  </a:cxn>
                  <a:cxn ang="0">
                    <a:pos x="connsiteX38-6541" y="connsiteY38-6542"/>
                  </a:cxn>
                  <a:cxn ang="0">
                    <a:pos x="connsiteX39-6543" y="connsiteY39-6544"/>
                  </a:cxn>
                  <a:cxn ang="0">
                    <a:pos x="connsiteX40-6545" y="connsiteY40-6546"/>
                  </a:cxn>
                  <a:cxn ang="0">
                    <a:pos x="connsiteX41-6547" y="connsiteY41-6548"/>
                  </a:cxn>
                  <a:cxn ang="0">
                    <a:pos x="connsiteX42-6549" y="connsiteY42-6550"/>
                  </a:cxn>
                  <a:cxn ang="0">
                    <a:pos x="connsiteX43-6551" y="connsiteY43-6552"/>
                  </a:cxn>
                  <a:cxn ang="0">
                    <a:pos x="connsiteX44-6553" y="connsiteY44-6554"/>
                  </a:cxn>
                  <a:cxn ang="0">
                    <a:pos x="connsiteX45-6555" y="connsiteY45-6556"/>
                  </a:cxn>
                  <a:cxn ang="0">
                    <a:pos x="connsiteX46-6557" y="connsiteY46-6558"/>
                  </a:cxn>
                  <a:cxn ang="0">
                    <a:pos x="connsiteX47-6559" y="connsiteY47-6560"/>
                  </a:cxn>
                  <a:cxn ang="0">
                    <a:pos x="connsiteX48-6561" y="connsiteY48-6562"/>
                  </a:cxn>
                  <a:cxn ang="0">
                    <a:pos x="connsiteX49-6563" y="connsiteY49-6564"/>
                  </a:cxn>
                  <a:cxn ang="0">
                    <a:pos x="connsiteX50-6565" y="connsiteY50-6566"/>
                  </a:cxn>
                  <a:cxn ang="0">
                    <a:pos x="connsiteX51-6567" y="connsiteY51-6568"/>
                  </a:cxn>
                  <a:cxn ang="0">
                    <a:pos x="connsiteX52-6569" y="connsiteY52-6570"/>
                  </a:cxn>
                  <a:cxn ang="0">
                    <a:pos x="connsiteX53-6571" y="connsiteY53-6572"/>
                  </a:cxn>
                  <a:cxn ang="0">
                    <a:pos x="connsiteX54-6573" y="connsiteY54-6574"/>
                  </a:cxn>
                  <a:cxn ang="0">
                    <a:pos x="connsiteX55-6575" y="connsiteY55-6576"/>
                  </a:cxn>
                  <a:cxn ang="0">
                    <a:pos x="connsiteX56-6577" y="connsiteY56-6578"/>
                  </a:cxn>
                  <a:cxn ang="0">
                    <a:pos x="connsiteX57-6579" y="connsiteY57-6580"/>
                  </a:cxn>
                  <a:cxn ang="0">
                    <a:pos x="connsiteX58-6581" y="connsiteY58-6582"/>
                  </a:cxn>
                  <a:cxn ang="0">
                    <a:pos x="connsiteX59-6583" y="connsiteY59-6584"/>
                  </a:cxn>
                  <a:cxn ang="0">
                    <a:pos x="connsiteX60-6585" y="connsiteY60-6586"/>
                  </a:cxn>
                  <a:cxn ang="0">
                    <a:pos x="connsiteX61-6587" y="connsiteY61-6588"/>
                  </a:cxn>
                  <a:cxn ang="0">
                    <a:pos x="connsiteX62-6589" y="connsiteY62-6590"/>
                  </a:cxn>
                  <a:cxn ang="0">
                    <a:pos x="connsiteX63-6591" y="connsiteY63-6592"/>
                  </a:cxn>
                  <a:cxn ang="0">
                    <a:pos x="connsiteX64-6593" y="connsiteY64-6594"/>
                  </a:cxn>
                  <a:cxn ang="0">
                    <a:pos x="connsiteX65-6595" y="connsiteY65-6596"/>
                  </a:cxn>
                  <a:cxn ang="0">
                    <a:pos x="connsiteX66-6597" y="connsiteY66-6598"/>
                  </a:cxn>
                  <a:cxn ang="0">
                    <a:pos x="connsiteX67-6599" y="connsiteY67-6600"/>
                  </a:cxn>
                  <a:cxn ang="0">
                    <a:pos x="connsiteX68-6601" y="connsiteY68-6602"/>
                  </a:cxn>
                  <a:cxn ang="0">
                    <a:pos x="connsiteX69-6603" y="connsiteY69-6604"/>
                  </a:cxn>
                  <a:cxn ang="0">
                    <a:pos x="connsiteX70-6605" y="connsiteY70-6606"/>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94" name="Rectangle 66"/>
          <p:cNvSpPr>
            <a:spLocks noChangeArrowheads="1"/>
          </p:cNvSpPr>
          <p:nvPr/>
        </p:nvSpPr>
        <p:spPr bwMode="auto">
          <a:xfrm>
            <a:off x="4532981" y="1389211"/>
            <a:ext cx="4143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本文以联合矩阵分解模型为基础，高效地利用药物和靶点的大规模异质网络信息来学习药物和靶点的隐变量</a:t>
            </a:r>
            <a:r>
              <a:rPr lang="zh-CN" altLang="en-US" sz="1000" dirty="0" smtClean="0">
                <a:solidFill>
                  <a:srgbClr val="73185A"/>
                </a:solidFill>
                <a:latin typeface="Arial" pitchFamily="34" charset="0"/>
                <a:ea typeface="微软雅黑" pitchFamily="34" charset="-122"/>
              </a:rPr>
              <a:t>特征。</a:t>
            </a:r>
            <a:endParaRPr lang="zh-CN" altLang="zh-CN" sz="1000" dirty="0">
              <a:solidFill>
                <a:srgbClr val="73185A"/>
              </a:solidFill>
              <a:latin typeface="Arial" pitchFamily="34" charset="0"/>
              <a:ea typeface="微软雅黑" pitchFamily="34" charset="-122"/>
            </a:endParaRPr>
          </a:p>
        </p:txBody>
      </p:sp>
      <p:sp>
        <p:nvSpPr>
          <p:cNvPr id="195" name="圆角矩形 194"/>
          <p:cNvSpPr/>
          <p:nvPr/>
        </p:nvSpPr>
        <p:spPr>
          <a:xfrm>
            <a:off x="4532984" y="986820"/>
            <a:ext cx="2086073"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高效利用了药物和靶点辅助信息</a:t>
            </a:r>
            <a:endParaRPr lang="zh-CN" altLang="en-US" sz="1000" b="1" dirty="0">
              <a:ln w="6350">
                <a:noFill/>
              </a:ln>
              <a:solidFill>
                <a:schemeClr val="bg1"/>
              </a:solidFill>
              <a:latin typeface="Impact" pitchFamily="34" charset="0"/>
              <a:ea typeface="微软雅黑" pitchFamily="34" charset="-122"/>
            </a:endParaRPr>
          </a:p>
        </p:txBody>
      </p:sp>
      <p:sp>
        <p:nvSpPr>
          <p:cNvPr id="196" name="Rectangle 66"/>
          <p:cNvSpPr>
            <a:spLocks noChangeArrowheads="1"/>
          </p:cNvSpPr>
          <p:nvPr/>
        </p:nvSpPr>
        <p:spPr bwMode="auto">
          <a:xfrm>
            <a:off x="4530825" y="2484140"/>
            <a:ext cx="4143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本文将联合矩阵分解</a:t>
            </a:r>
            <a:r>
              <a:rPr lang="zh-CN" altLang="en-US" sz="1000" dirty="0" smtClean="0">
                <a:solidFill>
                  <a:srgbClr val="73185A"/>
                </a:solidFill>
                <a:latin typeface="Arial" pitchFamily="34" charset="0"/>
                <a:ea typeface="微软雅黑" pitchFamily="34" charset="-122"/>
              </a:rPr>
              <a:t>与两种深度</a:t>
            </a:r>
            <a:r>
              <a:rPr lang="zh-CN" altLang="en-US" sz="1000" dirty="0">
                <a:solidFill>
                  <a:srgbClr val="73185A"/>
                </a:solidFill>
                <a:latin typeface="Arial" pitchFamily="34" charset="0"/>
                <a:ea typeface="微软雅黑" pitchFamily="34" charset="-122"/>
              </a:rPr>
              <a:t>模型相结合</a:t>
            </a:r>
            <a:r>
              <a:rPr lang="zh-CN" altLang="en-US" sz="1000" dirty="0" smtClean="0">
                <a:solidFill>
                  <a:srgbClr val="73185A"/>
                </a:solidFill>
                <a:latin typeface="Arial" pitchFamily="34" charset="0"/>
                <a:ea typeface="微软雅黑" pitchFamily="34" charset="-122"/>
              </a:rPr>
              <a:t>提出了混合深度联合矩阵分解模型，学习药物和靶点的高阶抽象特征并拟合它们之间的非线性关联。</a:t>
            </a:r>
            <a:endParaRPr lang="zh-CN" altLang="zh-CN" sz="1000" dirty="0">
              <a:solidFill>
                <a:srgbClr val="73185A"/>
              </a:solidFill>
              <a:latin typeface="Arial" pitchFamily="34" charset="0"/>
              <a:ea typeface="微软雅黑" pitchFamily="34" charset="-122"/>
            </a:endParaRPr>
          </a:p>
        </p:txBody>
      </p:sp>
      <p:sp>
        <p:nvSpPr>
          <p:cNvPr id="197" name="圆角矩形 196"/>
          <p:cNvSpPr/>
          <p:nvPr/>
        </p:nvSpPr>
        <p:spPr>
          <a:xfrm>
            <a:off x="4532983" y="2066900"/>
            <a:ext cx="2374106"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提出了混合深度联合矩阵分解模型</a:t>
            </a:r>
            <a:endParaRPr lang="zh-CN" altLang="en-US" sz="1000" b="1" dirty="0">
              <a:ln w="6350">
                <a:noFill/>
              </a:ln>
              <a:solidFill>
                <a:schemeClr val="bg1"/>
              </a:solidFill>
              <a:latin typeface="Impact" pitchFamily="34" charset="0"/>
              <a:ea typeface="微软雅黑" pitchFamily="34" charset="-122"/>
            </a:endParaRPr>
          </a:p>
        </p:txBody>
      </p:sp>
      <p:sp>
        <p:nvSpPr>
          <p:cNvPr id="198" name="任意多边形 197"/>
          <p:cNvSpPr/>
          <p:nvPr/>
        </p:nvSpPr>
        <p:spPr>
          <a:xfrm>
            <a:off x="1492996" y="1173187"/>
            <a:ext cx="2823964" cy="1612746"/>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99" name="任意多边形 198"/>
          <p:cNvSpPr/>
          <p:nvPr/>
        </p:nvSpPr>
        <p:spPr>
          <a:xfrm>
            <a:off x="2051795" y="2247212"/>
            <a:ext cx="2254868" cy="753255"/>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Rectangle 66"/>
          <p:cNvSpPr>
            <a:spLocks noChangeArrowheads="1"/>
          </p:cNvSpPr>
          <p:nvPr/>
        </p:nvSpPr>
        <p:spPr bwMode="auto">
          <a:xfrm>
            <a:off x="4532981" y="3621459"/>
            <a:ext cx="4013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实验</a:t>
            </a:r>
            <a:r>
              <a:rPr lang="zh-CN" altLang="en-US" sz="1000" dirty="0">
                <a:solidFill>
                  <a:srgbClr val="73185A"/>
                </a:solidFill>
                <a:latin typeface="Arial" pitchFamily="34" charset="0"/>
                <a:ea typeface="微软雅黑" pitchFamily="34" charset="-122"/>
              </a:rPr>
              <a:t>表明，</a:t>
            </a:r>
            <a:r>
              <a:rPr lang="en-US" altLang="zh-CN" sz="1000" dirty="0">
                <a:solidFill>
                  <a:srgbClr val="73185A"/>
                </a:solidFill>
                <a:latin typeface="Arial" pitchFamily="34" charset="0"/>
                <a:ea typeface="微软雅黑" pitchFamily="34" charset="-122"/>
              </a:rPr>
              <a:t>HDCMF</a:t>
            </a:r>
            <a:r>
              <a:rPr lang="zh-CN" altLang="en-US" sz="1000" dirty="0">
                <a:solidFill>
                  <a:srgbClr val="73185A"/>
                </a:solidFill>
                <a:latin typeface="Arial" pitchFamily="34" charset="0"/>
                <a:ea typeface="微软雅黑" pitchFamily="34" charset="-122"/>
              </a:rPr>
              <a:t>模型能够显著提升药物</a:t>
            </a:r>
            <a:r>
              <a:rPr lang="en-US" altLang="zh-CN" sz="1000" dirty="0">
                <a:solidFill>
                  <a:srgbClr val="73185A"/>
                </a:solidFill>
                <a:latin typeface="Arial" pitchFamily="34" charset="0"/>
                <a:ea typeface="微软雅黑" pitchFamily="34" charset="-122"/>
              </a:rPr>
              <a:t>-</a:t>
            </a:r>
            <a:r>
              <a:rPr lang="zh-CN" altLang="en-US" sz="1000" dirty="0">
                <a:solidFill>
                  <a:srgbClr val="73185A"/>
                </a:solidFill>
                <a:latin typeface="Arial" pitchFamily="34" charset="0"/>
                <a:ea typeface="微软雅黑" pitchFamily="34" charset="-122"/>
              </a:rPr>
              <a:t>靶点关联预测的效果，是一种表征能力较强</a:t>
            </a:r>
            <a:r>
              <a:rPr lang="zh-CN" altLang="en-US" sz="1000" dirty="0" smtClean="0">
                <a:solidFill>
                  <a:srgbClr val="73185A"/>
                </a:solidFill>
                <a:latin typeface="Arial" pitchFamily="34" charset="0"/>
                <a:ea typeface="微软雅黑" pitchFamily="34" charset="-122"/>
              </a:rPr>
              <a:t>的关联预测模型</a:t>
            </a:r>
            <a:r>
              <a:rPr lang="zh-CN" altLang="en-US" sz="1000" dirty="0">
                <a:solidFill>
                  <a:srgbClr val="73185A"/>
                </a:solidFill>
                <a:latin typeface="Arial" pitchFamily="34" charset="0"/>
                <a:ea typeface="微软雅黑" pitchFamily="34" charset="-122"/>
              </a:rPr>
              <a:t>。</a:t>
            </a:r>
            <a:endParaRPr lang="zh-CN" altLang="zh-CN" sz="1000" dirty="0">
              <a:solidFill>
                <a:srgbClr val="73185A"/>
              </a:solidFill>
              <a:latin typeface="Arial" pitchFamily="34" charset="0"/>
              <a:ea typeface="微软雅黑" pitchFamily="34" charset="-122"/>
            </a:endParaRPr>
          </a:p>
        </p:txBody>
      </p:sp>
      <p:sp>
        <p:nvSpPr>
          <p:cNvPr id="203" name="圆角矩形 202"/>
          <p:cNvSpPr/>
          <p:nvPr/>
        </p:nvSpPr>
        <p:spPr>
          <a:xfrm>
            <a:off x="4532983" y="3219028"/>
            <a:ext cx="1870050"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实验验证了模型的有效性</a:t>
            </a:r>
            <a:endParaRPr lang="zh-CN" altLang="en-US" sz="1000" b="1" dirty="0">
              <a:ln w="6350">
                <a:noFill/>
              </a:ln>
              <a:solidFill>
                <a:schemeClr val="bg1"/>
              </a:solidFill>
              <a:latin typeface="Impact" pitchFamily="34" charset="0"/>
              <a:ea typeface="微软雅黑" pitchFamily="34" charset="-122"/>
            </a:endParaRPr>
          </a:p>
        </p:txBody>
      </p:sp>
      <p:sp>
        <p:nvSpPr>
          <p:cNvPr id="207" name="任意多边形 206"/>
          <p:cNvSpPr/>
          <p:nvPr/>
        </p:nvSpPr>
        <p:spPr>
          <a:xfrm>
            <a:off x="2082553" y="3389333"/>
            <a:ext cx="2196000"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580">
        <p15:prstTrans prst="pageCurlDouble"/>
      </p:transition>
    </mc:Choice>
    <mc:Fallback xmlns="">
      <p:transition spd="slow" advTm="158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640468" y="378109"/>
            <a:ext cx="1107996"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未来工作展望</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28</a:t>
            </a:fld>
            <a:endParaRPr lang="zh-CN" altLang="en-US"/>
          </a:p>
        </p:txBody>
      </p:sp>
      <p:sp>
        <p:nvSpPr>
          <p:cNvPr id="4" name="Freeform 174"/>
          <p:cNvSpPr/>
          <p:nvPr/>
        </p:nvSpPr>
        <p:spPr bwMode="auto">
          <a:xfrm>
            <a:off x="6882154" y="2480015"/>
            <a:ext cx="1054815" cy="336908"/>
          </a:xfrm>
          <a:custGeom>
            <a:avLst/>
            <a:gdLst>
              <a:gd name="T0" fmla="*/ 933 w 933"/>
              <a:gd name="T1" fmla="*/ 149 h 298"/>
              <a:gd name="T2" fmla="*/ 725 w 933"/>
              <a:gd name="T3" fmla="*/ 0 h 298"/>
              <a:gd name="T4" fmla="*/ 725 w 933"/>
              <a:gd name="T5" fmla="*/ 89 h 298"/>
              <a:gd name="T6" fmla="*/ 0 w 933"/>
              <a:gd name="T7" fmla="*/ 89 h 298"/>
              <a:gd name="T8" fmla="*/ 0 w 933"/>
              <a:gd name="T9" fmla="*/ 208 h 298"/>
              <a:gd name="T10" fmla="*/ 725 w 933"/>
              <a:gd name="T11" fmla="*/ 208 h 298"/>
              <a:gd name="T12" fmla="*/ 725 w 933"/>
              <a:gd name="T13" fmla="*/ 298 h 298"/>
              <a:gd name="T14" fmla="*/ 933 w 933"/>
              <a:gd name="T15" fmla="*/ 14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98">
                <a:moveTo>
                  <a:pt x="933" y="149"/>
                </a:moveTo>
                <a:lnTo>
                  <a:pt x="725" y="0"/>
                </a:lnTo>
                <a:lnTo>
                  <a:pt x="725" y="89"/>
                </a:lnTo>
                <a:lnTo>
                  <a:pt x="0" y="89"/>
                </a:lnTo>
                <a:lnTo>
                  <a:pt x="0" y="208"/>
                </a:lnTo>
                <a:lnTo>
                  <a:pt x="725" y="208"/>
                </a:lnTo>
                <a:lnTo>
                  <a:pt x="725" y="298"/>
                </a:lnTo>
                <a:lnTo>
                  <a:pt x="933" y="149"/>
                </a:lnTo>
                <a:close/>
              </a:path>
            </a:pathLst>
          </a:custGeom>
          <a:solidFill>
            <a:srgbClr val="73185A"/>
          </a:solidFill>
          <a:ln w="63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5" name="Freeform 175"/>
          <p:cNvSpPr/>
          <p:nvPr/>
        </p:nvSpPr>
        <p:spPr bwMode="auto">
          <a:xfrm>
            <a:off x="5658018" y="2396353"/>
            <a:ext cx="1482168" cy="500839"/>
          </a:xfrm>
          <a:custGeom>
            <a:avLst/>
            <a:gdLst>
              <a:gd name="T0" fmla="*/ 461 w 555"/>
              <a:gd name="T1" fmla="*/ 0 h 187"/>
              <a:gd name="T2" fmla="*/ 374 w 555"/>
              <a:gd name="T3" fmla="*/ 59 h 187"/>
              <a:gd name="T4" fmla="*/ 361 w 555"/>
              <a:gd name="T5" fmla="*/ 69 h 187"/>
              <a:gd name="T6" fmla="*/ 0 w 555"/>
              <a:gd name="T7" fmla="*/ 69 h 187"/>
              <a:gd name="T8" fmla="*/ 0 w 555"/>
              <a:gd name="T9" fmla="*/ 119 h 187"/>
              <a:gd name="T10" fmla="*/ 361 w 555"/>
              <a:gd name="T11" fmla="*/ 119 h 187"/>
              <a:gd name="T12" fmla="*/ 374 w 555"/>
              <a:gd name="T13" fmla="*/ 129 h 187"/>
              <a:gd name="T14" fmla="*/ 461 w 555"/>
              <a:gd name="T15" fmla="*/ 187 h 187"/>
              <a:gd name="T16" fmla="*/ 555 w 555"/>
              <a:gd name="T17" fmla="*/ 93 h 187"/>
              <a:gd name="T18" fmla="*/ 461 w 555"/>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187">
                <a:moveTo>
                  <a:pt x="461" y="0"/>
                </a:moveTo>
                <a:cubicBezTo>
                  <a:pt x="422" y="0"/>
                  <a:pt x="388" y="25"/>
                  <a:pt x="374" y="59"/>
                </a:cubicBezTo>
                <a:cubicBezTo>
                  <a:pt x="372" y="65"/>
                  <a:pt x="367" y="69"/>
                  <a:pt x="361" y="69"/>
                </a:cubicBezTo>
                <a:cubicBezTo>
                  <a:pt x="0" y="69"/>
                  <a:pt x="0" y="69"/>
                  <a:pt x="0" y="69"/>
                </a:cubicBezTo>
                <a:cubicBezTo>
                  <a:pt x="0" y="119"/>
                  <a:pt x="0" y="119"/>
                  <a:pt x="0" y="119"/>
                </a:cubicBezTo>
                <a:cubicBezTo>
                  <a:pt x="361" y="119"/>
                  <a:pt x="361" y="119"/>
                  <a:pt x="361" y="119"/>
                </a:cubicBezTo>
                <a:cubicBezTo>
                  <a:pt x="367" y="119"/>
                  <a:pt x="372" y="123"/>
                  <a:pt x="374" y="129"/>
                </a:cubicBezTo>
                <a:cubicBezTo>
                  <a:pt x="388" y="163"/>
                  <a:pt x="422" y="187"/>
                  <a:pt x="461" y="187"/>
                </a:cubicBezTo>
                <a:cubicBezTo>
                  <a:pt x="513" y="187"/>
                  <a:pt x="555" y="145"/>
                  <a:pt x="555" y="93"/>
                </a:cubicBezTo>
                <a:cubicBezTo>
                  <a:pt x="554" y="42"/>
                  <a:pt x="512" y="1"/>
                  <a:pt x="461" y="0"/>
                </a:cubicBezTo>
                <a:close/>
              </a:path>
            </a:pathLst>
          </a:custGeom>
          <a:solidFill>
            <a:srgbClr val="73185A"/>
          </a:solidFill>
          <a:ln w="63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6" name="Oval 176"/>
          <p:cNvSpPr>
            <a:spLocks noChangeArrowheads="1"/>
          </p:cNvSpPr>
          <p:nvPr/>
        </p:nvSpPr>
        <p:spPr bwMode="auto">
          <a:xfrm>
            <a:off x="6736575" y="2492450"/>
            <a:ext cx="307513" cy="31090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7" name="Freeform 177"/>
          <p:cNvSpPr/>
          <p:nvPr/>
        </p:nvSpPr>
        <p:spPr bwMode="auto">
          <a:xfrm>
            <a:off x="4505890" y="2396353"/>
            <a:ext cx="1484429" cy="500839"/>
          </a:xfrm>
          <a:custGeom>
            <a:avLst/>
            <a:gdLst>
              <a:gd name="T0" fmla="*/ 462 w 556"/>
              <a:gd name="T1" fmla="*/ 0 h 187"/>
              <a:gd name="T2" fmla="*/ 375 w 556"/>
              <a:gd name="T3" fmla="*/ 59 h 187"/>
              <a:gd name="T4" fmla="*/ 361 w 556"/>
              <a:gd name="T5" fmla="*/ 69 h 187"/>
              <a:gd name="T6" fmla="*/ 0 w 556"/>
              <a:gd name="T7" fmla="*/ 69 h 187"/>
              <a:gd name="T8" fmla="*/ 0 w 556"/>
              <a:gd name="T9" fmla="*/ 119 h 187"/>
              <a:gd name="T10" fmla="*/ 361 w 556"/>
              <a:gd name="T11" fmla="*/ 119 h 187"/>
              <a:gd name="T12" fmla="*/ 375 w 556"/>
              <a:gd name="T13" fmla="*/ 129 h 187"/>
              <a:gd name="T14" fmla="*/ 461 w 556"/>
              <a:gd name="T15" fmla="*/ 187 h 187"/>
              <a:gd name="T16" fmla="*/ 555 w 556"/>
              <a:gd name="T17" fmla="*/ 93 h 187"/>
              <a:gd name="T18" fmla="*/ 462 w 55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187">
                <a:moveTo>
                  <a:pt x="462" y="0"/>
                </a:moveTo>
                <a:cubicBezTo>
                  <a:pt x="422" y="0"/>
                  <a:pt x="388" y="25"/>
                  <a:pt x="375" y="59"/>
                </a:cubicBezTo>
                <a:cubicBezTo>
                  <a:pt x="372" y="65"/>
                  <a:pt x="367" y="69"/>
                  <a:pt x="361" y="69"/>
                </a:cubicBezTo>
                <a:cubicBezTo>
                  <a:pt x="0" y="69"/>
                  <a:pt x="0" y="69"/>
                  <a:pt x="0" y="69"/>
                </a:cubicBezTo>
                <a:cubicBezTo>
                  <a:pt x="0" y="119"/>
                  <a:pt x="0" y="119"/>
                  <a:pt x="0" y="119"/>
                </a:cubicBezTo>
                <a:cubicBezTo>
                  <a:pt x="361" y="119"/>
                  <a:pt x="361" y="119"/>
                  <a:pt x="361" y="119"/>
                </a:cubicBezTo>
                <a:cubicBezTo>
                  <a:pt x="367" y="119"/>
                  <a:pt x="372" y="123"/>
                  <a:pt x="375" y="129"/>
                </a:cubicBezTo>
                <a:cubicBezTo>
                  <a:pt x="388" y="163"/>
                  <a:pt x="422" y="187"/>
                  <a:pt x="461" y="187"/>
                </a:cubicBezTo>
                <a:cubicBezTo>
                  <a:pt x="514" y="187"/>
                  <a:pt x="556" y="145"/>
                  <a:pt x="555" y="93"/>
                </a:cubicBezTo>
                <a:cubicBezTo>
                  <a:pt x="554" y="42"/>
                  <a:pt x="512" y="1"/>
                  <a:pt x="462" y="0"/>
                </a:cubicBezTo>
                <a:close/>
              </a:path>
            </a:pathLst>
          </a:custGeom>
          <a:solidFill>
            <a:srgbClr val="73185A"/>
          </a:solidFill>
          <a:ln w="63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 name="Oval 178"/>
          <p:cNvSpPr>
            <a:spLocks noChangeArrowheads="1"/>
          </p:cNvSpPr>
          <p:nvPr/>
        </p:nvSpPr>
        <p:spPr bwMode="auto">
          <a:xfrm>
            <a:off x="5587839" y="2492450"/>
            <a:ext cx="306383" cy="31090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9" name="Freeform 179"/>
          <p:cNvSpPr/>
          <p:nvPr/>
        </p:nvSpPr>
        <p:spPr bwMode="auto">
          <a:xfrm>
            <a:off x="3353762" y="2396353"/>
            <a:ext cx="1482168" cy="500839"/>
          </a:xfrm>
          <a:custGeom>
            <a:avLst/>
            <a:gdLst>
              <a:gd name="T0" fmla="*/ 461 w 555"/>
              <a:gd name="T1" fmla="*/ 0 h 187"/>
              <a:gd name="T2" fmla="*/ 374 w 555"/>
              <a:gd name="T3" fmla="*/ 59 h 187"/>
              <a:gd name="T4" fmla="*/ 360 w 555"/>
              <a:gd name="T5" fmla="*/ 69 h 187"/>
              <a:gd name="T6" fmla="*/ 0 w 555"/>
              <a:gd name="T7" fmla="*/ 69 h 187"/>
              <a:gd name="T8" fmla="*/ 0 w 555"/>
              <a:gd name="T9" fmla="*/ 119 h 187"/>
              <a:gd name="T10" fmla="*/ 360 w 555"/>
              <a:gd name="T11" fmla="*/ 119 h 187"/>
              <a:gd name="T12" fmla="*/ 374 w 555"/>
              <a:gd name="T13" fmla="*/ 129 h 187"/>
              <a:gd name="T14" fmla="*/ 461 w 555"/>
              <a:gd name="T15" fmla="*/ 187 h 187"/>
              <a:gd name="T16" fmla="*/ 554 w 555"/>
              <a:gd name="T17" fmla="*/ 93 h 187"/>
              <a:gd name="T18" fmla="*/ 461 w 555"/>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187">
                <a:moveTo>
                  <a:pt x="461" y="0"/>
                </a:moveTo>
                <a:cubicBezTo>
                  <a:pt x="422" y="0"/>
                  <a:pt x="388" y="25"/>
                  <a:pt x="374" y="59"/>
                </a:cubicBezTo>
                <a:cubicBezTo>
                  <a:pt x="372" y="65"/>
                  <a:pt x="366" y="69"/>
                  <a:pt x="360" y="69"/>
                </a:cubicBezTo>
                <a:cubicBezTo>
                  <a:pt x="0" y="69"/>
                  <a:pt x="0" y="69"/>
                  <a:pt x="0" y="69"/>
                </a:cubicBezTo>
                <a:cubicBezTo>
                  <a:pt x="0" y="119"/>
                  <a:pt x="0" y="119"/>
                  <a:pt x="0" y="119"/>
                </a:cubicBezTo>
                <a:cubicBezTo>
                  <a:pt x="360" y="119"/>
                  <a:pt x="360" y="119"/>
                  <a:pt x="360" y="119"/>
                </a:cubicBezTo>
                <a:cubicBezTo>
                  <a:pt x="366" y="119"/>
                  <a:pt x="372" y="123"/>
                  <a:pt x="374" y="129"/>
                </a:cubicBezTo>
                <a:cubicBezTo>
                  <a:pt x="388" y="163"/>
                  <a:pt x="421" y="187"/>
                  <a:pt x="461" y="187"/>
                </a:cubicBezTo>
                <a:cubicBezTo>
                  <a:pt x="513" y="187"/>
                  <a:pt x="555" y="145"/>
                  <a:pt x="554" y="93"/>
                </a:cubicBezTo>
                <a:cubicBezTo>
                  <a:pt x="554" y="42"/>
                  <a:pt x="512" y="1"/>
                  <a:pt x="461" y="0"/>
                </a:cubicBezTo>
                <a:close/>
              </a:path>
            </a:pathLst>
          </a:custGeom>
          <a:solidFill>
            <a:srgbClr val="73185A"/>
          </a:solidFill>
          <a:ln w="63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0" name="Oval 180"/>
          <p:cNvSpPr>
            <a:spLocks noChangeArrowheads="1"/>
          </p:cNvSpPr>
          <p:nvPr/>
        </p:nvSpPr>
        <p:spPr bwMode="auto">
          <a:xfrm>
            <a:off x="4433450" y="2492450"/>
            <a:ext cx="306383" cy="31090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1" name="Freeform 181"/>
          <p:cNvSpPr/>
          <p:nvPr/>
        </p:nvSpPr>
        <p:spPr bwMode="auto">
          <a:xfrm>
            <a:off x="2201634" y="2396353"/>
            <a:ext cx="1485559" cy="500839"/>
          </a:xfrm>
          <a:custGeom>
            <a:avLst/>
            <a:gdLst>
              <a:gd name="T0" fmla="*/ 461 w 556"/>
              <a:gd name="T1" fmla="*/ 0 h 187"/>
              <a:gd name="T2" fmla="*/ 374 w 556"/>
              <a:gd name="T3" fmla="*/ 59 h 187"/>
              <a:gd name="T4" fmla="*/ 361 w 556"/>
              <a:gd name="T5" fmla="*/ 69 h 187"/>
              <a:gd name="T6" fmla="*/ 0 w 556"/>
              <a:gd name="T7" fmla="*/ 69 h 187"/>
              <a:gd name="T8" fmla="*/ 0 w 556"/>
              <a:gd name="T9" fmla="*/ 119 h 187"/>
              <a:gd name="T10" fmla="*/ 361 w 556"/>
              <a:gd name="T11" fmla="*/ 119 h 187"/>
              <a:gd name="T12" fmla="*/ 374 w 556"/>
              <a:gd name="T13" fmla="*/ 129 h 187"/>
              <a:gd name="T14" fmla="*/ 461 w 556"/>
              <a:gd name="T15" fmla="*/ 187 h 187"/>
              <a:gd name="T16" fmla="*/ 555 w 556"/>
              <a:gd name="T17" fmla="*/ 93 h 187"/>
              <a:gd name="T18" fmla="*/ 461 w 55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187">
                <a:moveTo>
                  <a:pt x="461" y="0"/>
                </a:moveTo>
                <a:cubicBezTo>
                  <a:pt x="422" y="0"/>
                  <a:pt x="388" y="25"/>
                  <a:pt x="374" y="59"/>
                </a:cubicBezTo>
                <a:cubicBezTo>
                  <a:pt x="372" y="65"/>
                  <a:pt x="367" y="69"/>
                  <a:pt x="361" y="69"/>
                </a:cubicBezTo>
                <a:cubicBezTo>
                  <a:pt x="0" y="69"/>
                  <a:pt x="0" y="69"/>
                  <a:pt x="0" y="69"/>
                </a:cubicBezTo>
                <a:cubicBezTo>
                  <a:pt x="0" y="119"/>
                  <a:pt x="0" y="119"/>
                  <a:pt x="0" y="119"/>
                </a:cubicBezTo>
                <a:cubicBezTo>
                  <a:pt x="361" y="119"/>
                  <a:pt x="361" y="119"/>
                  <a:pt x="361" y="119"/>
                </a:cubicBezTo>
                <a:cubicBezTo>
                  <a:pt x="367" y="119"/>
                  <a:pt x="372" y="123"/>
                  <a:pt x="374" y="129"/>
                </a:cubicBezTo>
                <a:cubicBezTo>
                  <a:pt x="388" y="163"/>
                  <a:pt x="422" y="187"/>
                  <a:pt x="461" y="187"/>
                </a:cubicBezTo>
                <a:cubicBezTo>
                  <a:pt x="513" y="187"/>
                  <a:pt x="556" y="145"/>
                  <a:pt x="555" y="93"/>
                </a:cubicBezTo>
                <a:cubicBezTo>
                  <a:pt x="554" y="42"/>
                  <a:pt x="512" y="1"/>
                  <a:pt x="461" y="0"/>
                </a:cubicBezTo>
                <a:close/>
              </a:path>
            </a:pathLst>
          </a:custGeom>
          <a:solidFill>
            <a:srgbClr val="73185A"/>
          </a:solidFill>
          <a:ln w="6350" cap="flat">
            <a:no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2" name="Oval 182"/>
          <p:cNvSpPr>
            <a:spLocks noChangeArrowheads="1"/>
          </p:cNvSpPr>
          <p:nvPr/>
        </p:nvSpPr>
        <p:spPr bwMode="auto">
          <a:xfrm>
            <a:off x="3281322" y="2492450"/>
            <a:ext cx="309774" cy="310904"/>
          </a:xfrm>
          <a:prstGeom prst="ellipse">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3" name="矩形 12"/>
          <p:cNvSpPr/>
          <p:nvPr/>
        </p:nvSpPr>
        <p:spPr>
          <a:xfrm>
            <a:off x="4401334" y="2496133"/>
            <a:ext cx="370615" cy="307777"/>
          </a:xfrm>
          <a:prstGeom prst="rect">
            <a:avLst/>
          </a:prstGeom>
        </p:spPr>
        <p:txBody>
          <a:bodyPr wrap="none">
            <a:spAutoFit/>
          </a:bodyPr>
          <a:lstStyle/>
          <a:p>
            <a:pPr algn="ctr" fontAlgn="base">
              <a:spcBef>
                <a:spcPct val="0"/>
              </a:spcBef>
              <a:spcAft>
                <a:spcPct val="0"/>
              </a:spcAft>
            </a:pPr>
            <a:r>
              <a:rPr lang="en-US" altLang="zh-CN" sz="1400" dirty="0">
                <a:solidFill>
                  <a:srgbClr val="73185A"/>
                </a:solidFill>
                <a:latin typeface="Impact" pitchFamily="34" charset="0"/>
                <a:ea typeface="微软雅黑" pitchFamily="34" charset="-122"/>
              </a:rPr>
              <a:t>02</a:t>
            </a:r>
            <a:endParaRPr lang="zh-CN" altLang="zh-CN" sz="1400" dirty="0">
              <a:solidFill>
                <a:srgbClr val="73185A"/>
              </a:solidFill>
              <a:latin typeface="Impact" pitchFamily="34" charset="0"/>
              <a:ea typeface="微软雅黑" pitchFamily="34" charset="-122"/>
            </a:endParaRPr>
          </a:p>
        </p:txBody>
      </p:sp>
      <p:sp>
        <p:nvSpPr>
          <p:cNvPr id="14" name="矩形 13"/>
          <p:cNvSpPr/>
          <p:nvPr/>
        </p:nvSpPr>
        <p:spPr>
          <a:xfrm>
            <a:off x="5553318" y="2496133"/>
            <a:ext cx="375424" cy="307777"/>
          </a:xfrm>
          <a:prstGeom prst="rect">
            <a:avLst/>
          </a:prstGeom>
        </p:spPr>
        <p:txBody>
          <a:bodyPr wrap="none">
            <a:spAutoFit/>
          </a:bodyPr>
          <a:lstStyle/>
          <a:p>
            <a:pPr algn="ctr" fontAlgn="base">
              <a:spcBef>
                <a:spcPct val="0"/>
              </a:spcBef>
              <a:spcAft>
                <a:spcPct val="0"/>
              </a:spcAft>
            </a:pPr>
            <a:r>
              <a:rPr lang="en-US" altLang="zh-CN" sz="1400" dirty="0">
                <a:solidFill>
                  <a:srgbClr val="73185A"/>
                </a:solidFill>
                <a:latin typeface="Impact" pitchFamily="34" charset="0"/>
                <a:ea typeface="微软雅黑" pitchFamily="34" charset="-122"/>
              </a:rPr>
              <a:t>03</a:t>
            </a:r>
            <a:endParaRPr lang="zh-CN" altLang="zh-CN" sz="1400" dirty="0">
              <a:solidFill>
                <a:srgbClr val="73185A"/>
              </a:solidFill>
              <a:latin typeface="Impact" pitchFamily="34" charset="0"/>
              <a:ea typeface="微软雅黑" pitchFamily="34" charset="-122"/>
            </a:endParaRPr>
          </a:p>
        </p:txBody>
      </p:sp>
      <p:sp>
        <p:nvSpPr>
          <p:cNvPr id="15" name="矩形 14"/>
          <p:cNvSpPr/>
          <p:nvPr/>
        </p:nvSpPr>
        <p:spPr>
          <a:xfrm>
            <a:off x="6705024" y="2496133"/>
            <a:ext cx="370615" cy="307777"/>
          </a:xfrm>
          <a:prstGeom prst="rect">
            <a:avLst/>
          </a:prstGeom>
        </p:spPr>
        <p:txBody>
          <a:bodyPr wrap="none">
            <a:spAutoFit/>
          </a:bodyPr>
          <a:lstStyle/>
          <a:p>
            <a:pPr algn="ctr" fontAlgn="base">
              <a:spcBef>
                <a:spcPct val="0"/>
              </a:spcBef>
              <a:spcAft>
                <a:spcPct val="0"/>
              </a:spcAft>
            </a:pPr>
            <a:r>
              <a:rPr lang="en-US" altLang="zh-CN" sz="1400" dirty="0">
                <a:solidFill>
                  <a:srgbClr val="73185A"/>
                </a:solidFill>
                <a:latin typeface="Impact" pitchFamily="34" charset="0"/>
                <a:ea typeface="微软雅黑" pitchFamily="34" charset="-122"/>
              </a:rPr>
              <a:t>04</a:t>
            </a:r>
            <a:endParaRPr lang="zh-CN" altLang="zh-CN" sz="1400" dirty="0">
              <a:solidFill>
                <a:srgbClr val="73185A"/>
              </a:solidFill>
              <a:latin typeface="Impact" pitchFamily="34" charset="0"/>
              <a:ea typeface="微软雅黑" pitchFamily="34" charset="-122"/>
            </a:endParaRPr>
          </a:p>
        </p:txBody>
      </p:sp>
      <p:sp>
        <p:nvSpPr>
          <p:cNvPr id="16" name="矩形 15"/>
          <p:cNvSpPr/>
          <p:nvPr/>
        </p:nvSpPr>
        <p:spPr>
          <a:xfrm>
            <a:off x="3261321" y="2496133"/>
            <a:ext cx="349776" cy="307777"/>
          </a:xfrm>
          <a:prstGeom prst="rect">
            <a:avLst/>
          </a:prstGeom>
        </p:spPr>
        <p:txBody>
          <a:bodyPr wrap="none">
            <a:spAutoFit/>
          </a:bodyPr>
          <a:lstStyle/>
          <a:p>
            <a:pPr lvl="0" algn="ctr" fontAlgn="base">
              <a:spcBef>
                <a:spcPct val="0"/>
              </a:spcBef>
              <a:spcAft>
                <a:spcPct val="0"/>
              </a:spcAft>
            </a:pPr>
            <a:r>
              <a:rPr lang="en-US" altLang="zh-CN" sz="1400" dirty="0" smtClean="0">
                <a:solidFill>
                  <a:srgbClr val="73185A"/>
                </a:solidFill>
                <a:latin typeface="Impact" pitchFamily="34" charset="0"/>
                <a:ea typeface="微软雅黑" pitchFamily="34" charset="-122"/>
              </a:rPr>
              <a:t>01</a:t>
            </a:r>
            <a:endParaRPr lang="zh-CN" altLang="zh-CN" sz="1400" dirty="0">
              <a:solidFill>
                <a:srgbClr val="73185A"/>
              </a:solidFill>
              <a:latin typeface="Impact" pitchFamily="34" charset="0"/>
              <a:ea typeface="微软雅黑" pitchFamily="34" charset="-122"/>
            </a:endParaRPr>
          </a:p>
        </p:txBody>
      </p:sp>
      <p:sp>
        <p:nvSpPr>
          <p:cNvPr id="17" name="圆角矩形 16"/>
          <p:cNvSpPr/>
          <p:nvPr/>
        </p:nvSpPr>
        <p:spPr>
          <a:xfrm>
            <a:off x="3869863" y="3075012"/>
            <a:ext cx="1278201"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优化模型</a:t>
            </a:r>
            <a:r>
              <a:rPr lang="en-US" altLang="zh-CN" sz="1000" b="1" dirty="0" smtClean="0">
                <a:ln w="6350">
                  <a:noFill/>
                </a:ln>
                <a:solidFill>
                  <a:schemeClr val="bg1"/>
                </a:solidFill>
                <a:latin typeface="Impact" pitchFamily="34" charset="0"/>
                <a:ea typeface="微软雅黑" pitchFamily="34" charset="-122"/>
              </a:rPr>
              <a:t>, </a:t>
            </a:r>
            <a:r>
              <a:rPr lang="zh-CN" altLang="en-US" sz="1000" b="1" dirty="0" smtClean="0">
                <a:ln w="6350">
                  <a:noFill/>
                </a:ln>
                <a:solidFill>
                  <a:schemeClr val="bg1"/>
                </a:solidFill>
                <a:latin typeface="Impact" pitchFamily="34" charset="0"/>
                <a:ea typeface="微软雅黑" pitchFamily="34" charset="-122"/>
              </a:rPr>
              <a:t>提升性能</a:t>
            </a:r>
            <a:endParaRPr lang="zh-CN" altLang="zh-CN" sz="1000" b="1" dirty="0">
              <a:ln w="6350">
                <a:noFill/>
              </a:ln>
              <a:solidFill>
                <a:schemeClr val="bg1"/>
              </a:solidFill>
              <a:latin typeface="Impact" pitchFamily="34" charset="0"/>
              <a:ea typeface="微软雅黑" pitchFamily="34" charset="-122"/>
            </a:endParaRPr>
          </a:p>
        </p:txBody>
      </p:sp>
      <p:sp>
        <p:nvSpPr>
          <p:cNvPr id="18" name="Rectangle 66"/>
          <p:cNvSpPr>
            <a:spLocks noChangeArrowheads="1"/>
          </p:cNvSpPr>
          <p:nvPr/>
        </p:nvSpPr>
        <p:spPr bwMode="auto">
          <a:xfrm>
            <a:off x="2581865" y="3530865"/>
            <a:ext cx="364631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由于本文提出的</a:t>
            </a:r>
            <a:r>
              <a:rPr lang="en-US" altLang="zh-CN" sz="1000" dirty="0">
                <a:solidFill>
                  <a:srgbClr val="73185A"/>
                </a:solidFill>
                <a:latin typeface="Arial" pitchFamily="34" charset="0"/>
                <a:ea typeface="微软雅黑" pitchFamily="34" charset="-122"/>
              </a:rPr>
              <a:t>HDCMF</a:t>
            </a:r>
            <a:r>
              <a:rPr lang="zh-CN" altLang="en-US" sz="1000" dirty="0">
                <a:solidFill>
                  <a:srgbClr val="73185A"/>
                </a:solidFill>
                <a:latin typeface="Arial" pitchFamily="34" charset="0"/>
                <a:ea typeface="微软雅黑" pitchFamily="34" charset="-122"/>
              </a:rPr>
              <a:t>是由多个深度神经网络组成，在训练时比较耗时</a:t>
            </a:r>
            <a:r>
              <a:rPr lang="zh-CN" altLang="en-US" sz="1000" dirty="0" smtClean="0">
                <a:solidFill>
                  <a:srgbClr val="73185A"/>
                </a:solidFill>
                <a:latin typeface="Arial" pitchFamily="34" charset="0"/>
                <a:ea typeface="微软雅黑" pitchFamily="34" charset="-122"/>
              </a:rPr>
              <a:t>，在</a:t>
            </a:r>
            <a:r>
              <a:rPr lang="zh-CN" altLang="en-US" sz="1000" dirty="0">
                <a:solidFill>
                  <a:srgbClr val="73185A"/>
                </a:solidFill>
                <a:latin typeface="Arial" pitchFamily="34" charset="0"/>
                <a:ea typeface="微软雅黑" pitchFamily="34" charset="-122"/>
              </a:rPr>
              <a:t>未来辅助信息数量增加时会制约模型的性能，因此</a:t>
            </a:r>
            <a:r>
              <a:rPr lang="zh-CN" altLang="en-US" sz="1000" dirty="0" smtClean="0">
                <a:solidFill>
                  <a:srgbClr val="73185A"/>
                </a:solidFill>
                <a:latin typeface="Arial" pitchFamily="34" charset="0"/>
                <a:ea typeface="微软雅黑" pitchFamily="34" charset="-122"/>
              </a:rPr>
              <a:t>需要对</a:t>
            </a:r>
            <a:r>
              <a:rPr lang="zh-CN" altLang="en-US" sz="1000" dirty="0">
                <a:solidFill>
                  <a:srgbClr val="73185A"/>
                </a:solidFill>
                <a:latin typeface="Arial" pitchFamily="34" charset="0"/>
                <a:ea typeface="微软雅黑" pitchFamily="34" charset="-122"/>
              </a:rPr>
              <a:t>模型进行</a:t>
            </a:r>
            <a:r>
              <a:rPr lang="zh-CN" altLang="en-US" sz="1000" dirty="0" smtClean="0">
                <a:solidFill>
                  <a:srgbClr val="73185A"/>
                </a:solidFill>
                <a:latin typeface="Arial" pitchFamily="34" charset="0"/>
                <a:ea typeface="微软雅黑" pitchFamily="34" charset="-122"/>
              </a:rPr>
              <a:t>优化。</a:t>
            </a:r>
            <a:endParaRPr lang="zh-CN" altLang="zh-CN" sz="1000" dirty="0">
              <a:solidFill>
                <a:srgbClr val="73185A"/>
              </a:solidFill>
              <a:latin typeface="Arial" pitchFamily="34" charset="0"/>
              <a:ea typeface="微软雅黑" pitchFamily="34" charset="-122"/>
            </a:endParaRPr>
          </a:p>
        </p:txBody>
      </p:sp>
      <p:sp>
        <p:nvSpPr>
          <p:cNvPr id="19" name="圆角矩形 18"/>
          <p:cNvSpPr/>
          <p:nvPr/>
        </p:nvSpPr>
        <p:spPr>
          <a:xfrm>
            <a:off x="6444208" y="3073956"/>
            <a:ext cx="1175123"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在其它领域推广</a:t>
            </a:r>
            <a:endParaRPr lang="zh-CN" altLang="zh-CN" sz="1000" b="1" dirty="0">
              <a:ln w="6350">
                <a:noFill/>
              </a:ln>
              <a:solidFill>
                <a:schemeClr val="bg1"/>
              </a:solidFill>
              <a:latin typeface="Impact" pitchFamily="34" charset="0"/>
              <a:ea typeface="微软雅黑" pitchFamily="34" charset="-122"/>
            </a:endParaRPr>
          </a:p>
        </p:txBody>
      </p:sp>
      <p:sp>
        <p:nvSpPr>
          <p:cNvPr id="21" name="Rectangle 66"/>
          <p:cNvSpPr>
            <a:spLocks noChangeArrowheads="1"/>
          </p:cNvSpPr>
          <p:nvPr/>
        </p:nvSpPr>
        <p:spPr bwMode="auto">
          <a:xfrm>
            <a:off x="6338822" y="3530865"/>
            <a:ext cx="2640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本文</a:t>
            </a:r>
            <a:r>
              <a:rPr lang="zh-CN" altLang="en-US" sz="1000" dirty="0">
                <a:solidFill>
                  <a:srgbClr val="73185A"/>
                </a:solidFill>
                <a:latin typeface="Arial" pitchFamily="34" charset="0"/>
                <a:ea typeface="微软雅黑" pitchFamily="34" charset="-122"/>
              </a:rPr>
              <a:t>考虑在未来将本文所提出的关联预测方法在其它领域进行尝试与推广，并检验其效果。</a:t>
            </a:r>
            <a:endParaRPr lang="zh-CN" altLang="zh-CN" sz="1000" dirty="0">
              <a:solidFill>
                <a:srgbClr val="73185A"/>
              </a:solidFill>
              <a:latin typeface="Arial" pitchFamily="34" charset="0"/>
              <a:ea typeface="微软雅黑" pitchFamily="34" charset="-122"/>
            </a:endParaRPr>
          </a:p>
        </p:txBody>
      </p:sp>
      <p:sp>
        <p:nvSpPr>
          <p:cNvPr id="22" name="圆角矩形 21"/>
          <p:cNvSpPr/>
          <p:nvPr/>
        </p:nvSpPr>
        <p:spPr>
          <a:xfrm>
            <a:off x="2629749" y="1202804"/>
            <a:ext cx="1582211"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获取更多辅助信息数据</a:t>
            </a:r>
            <a:endParaRPr lang="zh-CN" altLang="zh-CN" sz="1000" b="1" dirty="0">
              <a:ln w="6350">
                <a:noFill/>
              </a:ln>
              <a:solidFill>
                <a:schemeClr val="bg1"/>
              </a:solidFill>
              <a:latin typeface="Impact" pitchFamily="34" charset="0"/>
              <a:ea typeface="微软雅黑" pitchFamily="34" charset="-122"/>
            </a:endParaRPr>
          </a:p>
        </p:txBody>
      </p:sp>
      <p:sp>
        <p:nvSpPr>
          <p:cNvPr id="23" name="Rectangle 66"/>
          <p:cNvSpPr>
            <a:spLocks noChangeArrowheads="1"/>
          </p:cNvSpPr>
          <p:nvPr/>
        </p:nvSpPr>
        <p:spPr bwMode="auto">
          <a:xfrm>
            <a:off x="1475656" y="1706860"/>
            <a:ext cx="3375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本文在后续工作中将会持续收集药物和靶点相关的辅助信息数据</a:t>
            </a:r>
            <a:r>
              <a:rPr lang="zh-CN" altLang="en-US" sz="1000" dirty="0" smtClean="0">
                <a:solidFill>
                  <a:srgbClr val="73185A"/>
                </a:solidFill>
                <a:latin typeface="Arial" pitchFamily="34" charset="0"/>
                <a:ea typeface="微软雅黑" pitchFamily="34" charset="-122"/>
              </a:rPr>
              <a:t>，将它们融入到模型中，进一步提升预测效果。</a:t>
            </a:r>
            <a:endParaRPr lang="zh-CN" altLang="zh-CN" sz="1000" dirty="0">
              <a:solidFill>
                <a:srgbClr val="73185A"/>
              </a:solidFill>
              <a:latin typeface="Arial" pitchFamily="34" charset="0"/>
              <a:ea typeface="微软雅黑" pitchFamily="34" charset="-122"/>
            </a:endParaRPr>
          </a:p>
        </p:txBody>
      </p:sp>
      <p:sp>
        <p:nvSpPr>
          <p:cNvPr id="24" name="圆角矩形 23"/>
          <p:cNvSpPr/>
          <p:nvPr/>
        </p:nvSpPr>
        <p:spPr>
          <a:xfrm>
            <a:off x="5413101" y="1071562"/>
            <a:ext cx="1175123" cy="360000"/>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新模型提出</a:t>
            </a:r>
            <a:endParaRPr lang="zh-CN" altLang="zh-CN" sz="1000" b="1" dirty="0">
              <a:ln w="6350">
                <a:noFill/>
              </a:ln>
              <a:solidFill>
                <a:schemeClr val="bg1"/>
              </a:solidFill>
              <a:latin typeface="Impact" pitchFamily="34" charset="0"/>
              <a:ea typeface="微软雅黑" pitchFamily="34" charset="-122"/>
            </a:endParaRPr>
          </a:p>
        </p:txBody>
      </p:sp>
      <p:sp>
        <p:nvSpPr>
          <p:cNvPr id="25" name="Rectangle 66"/>
          <p:cNvSpPr>
            <a:spLocks noChangeArrowheads="1"/>
          </p:cNvSpPr>
          <p:nvPr/>
        </p:nvSpPr>
        <p:spPr bwMode="auto">
          <a:xfrm>
            <a:off x="5004048" y="1431602"/>
            <a:ext cx="293292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本文</a:t>
            </a:r>
            <a:r>
              <a:rPr lang="zh-CN" altLang="en-US" sz="1000" dirty="0">
                <a:solidFill>
                  <a:srgbClr val="73185A"/>
                </a:solidFill>
                <a:latin typeface="Arial" pitchFamily="34" charset="0"/>
                <a:ea typeface="微软雅黑" pitchFamily="34" charset="-122"/>
              </a:rPr>
              <a:t>考虑将</a:t>
            </a:r>
            <a:r>
              <a:rPr lang="en-US" altLang="zh-CN" sz="1000" dirty="0">
                <a:solidFill>
                  <a:srgbClr val="73185A"/>
                </a:solidFill>
                <a:latin typeface="Arial" pitchFamily="34" charset="0"/>
                <a:ea typeface="微软雅黑" pitchFamily="34" charset="-122"/>
              </a:rPr>
              <a:t>Network Embedding</a:t>
            </a:r>
            <a:r>
              <a:rPr lang="zh-CN" altLang="en-US" sz="1000" dirty="0">
                <a:solidFill>
                  <a:srgbClr val="73185A"/>
                </a:solidFill>
                <a:latin typeface="Arial" pitchFamily="34" charset="0"/>
                <a:ea typeface="微软雅黑" pitchFamily="34" charset="-122"/>
              </a:rPr>
              <a:t>方法应用于药物和靶点的大规模异质网络中</a:t>
            </a:r>
            <a:r>
              <a:rPr lang="zh-CN" altLang="en-US" sz="1000" dirty="0" smtClean="0">
                <a:solidFill>
                  <a:srgbClr val="73185A"/>
                </a:solidFill>
                <a:latin typeface="Arial" pitchFamily="34" charset="0"/>
                <a:ea typeface="微软雅黑" pitchFamily="34" charset="-122"/>
              </a:rPr>
              <a:t>，观察</a:t>
            </a:r>
            <a:r>
              <a:rPr lang="zh-CN" altLang="en-US" sz="1000" dirty="0">
                <a:solidFill>
                  <a:srgbClr val="73185A"/>
                </a:solidFill>
                <a:latin typeface="Arial" pitchFamily="34" charset="0"/>
                <a:ea typeface="微软雅黑" pitchFamily="34" charset="-122"/>
              </a:rPr>
              <a:t>其预测效果并与本文方法进行对比，作为本文工作的有益补充。</a:t>
            </a:r>
            <a:endParaRPr lang="zh-CN" altLang="zh-CN" sz="1000" dirty="0">
              <a:solidFill>
                <a:srgbClr val="73185A"/>
              </a:solidFill>
              <a:latin typeface="Arial" pitchFamily="34" charset="0"/>
              <a:ea typeface="微软雅黑" pitchFamily="34" charset="-122"/>
            </a:endParaRPr>
          </a:p>
        </p:txBody>
      </p:sp>
      <p:grpSp>
        <p:nvGrpSpPr>
          <p:cNvPr id="26" name="组合 25"/>
          <p:cNvGrpSpPr/>
          <p:nvPr/>
        </p:nvGrpSpPr>
        <p:grpSpPr>
          <a:xfrm>
            <a:off x="-831920" y="2216572"/>
            <a:ext cx="3496251" cy="873273"/>
            <a:chOff x="-1335088" y="3200400"/>
            <a:chExt cx="5268913" cy="1316038"/>
          </a:xfrm>
          <a:effectLst>
            <a:outerShdw blurRad="63500" dist="38100" dir="2700000" algn="tl" rotWithShape="0">
              <a:prstClr val="black">
                <a:alpha val="19000"/>
              </a:prstClr>
            </a:outerShdw>
          </a:effectLst>
        </p:grpSpPr>
        <p:sp>
          <p:nvSpPr>
            <p:cNvPr id="27" name="Freeform 113"/>
            <p:cNvSpPr/>
            <p:nvPr/>
          </p:nvSpPr>
          <p:spPr bwMode="auto">
            <a:xfrm>
              <a:off x="1889125" y="3433763"/>
              <a:ext cx="434975" cy="887413"/>
            </a:xfrm>
            <a:custGeom>
              <a:avLst/>
              <a:gdLst>
                <a:gd name="T0" fmla="*/ 36 w 116"/>
                <a:gd name="T1" fmla="*/ 121 h 237"/>
                <a:gd name="T2" fmla="*/ 38 w 116"/>
                <a:gd name="T3" fmla="*/ 94 h 237"/>
                <a:gd name="T4" fmla="*/ 17 w 116"/>
                <a:gd name="T5" fmla="*/ 38 h 237"/>
                <a:gd name="T6" fmla="*/ 33 w 116"/>
                <a:gd name="T7" fmla="*/ 0 h 237"/>
                <a:gd name="T8" fmla="*/ 83 w 116"/>
                <a:gd name="T9" fmla="*/ 0 h 237"/>
                <a:gd name="T10" fmla="*/ 108 w 116"/>
                <a:gd name="T11" fmla="*/ 61 h 237"/>
                <a:gd name="T12" fmla="*/ 102 w 116"/>
                <a:gd name="T13" fmla="*/ 122 h 237"/>
                <a:gd name="T14" fmla="*/ 62 w 116"/>
                <a:gd name="T15" fmla="*/ 217 h 237"/>
                <a:gd name="T16" fmla="*/ 32 w 116"/>
                <a:gd name="T17" fmla="*/ 235 h 237"/>
                <a:gd name="T18" fmla="*/ 31 w 116"/>
                <a:gd name="T19" fmla="*/ 234 h 237"/>
                <a:gd name="T20" fmla="*/ 9 w 116"/>
                <a:gd name="T21" fmla="*/ 183 h 237"/>
                <a:gd name="T22" fmla="*/ 36 w 116"/>
                <a:gd name="T2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237">
                  <a:moveTo>
                    <a:pt x="36" y="121"/>
                  </a:moveTo>
                  <a:cubicBezTo>
                    <a:pt x="39" y="112"/>
                    <a:pt x="41" y="103"/>
                    <a:pt x="38" y="94"/>
                  </a:cubicBezTo>
                  <a:cubicBezTo>
                    <a:pt x="17" y="38"/>
                    <a:pt x="17" y="38"/>
                    <a:pt x="17" y="38"/>
                  </a:cubicBezTo>
                  <a:cubicBezTo>
                    <a:pt x="33" y="0"/>
                    <a:pt x="33" y="0"/>
                    <a:pt x="33" y="0"/>
                  </a:cubicBezTo>
                  <a:cubicBezTo>
                    <a:pt x="83" y="0"/>
                    <a:pt x="83" y="0"/>
                    <a:pt x="83" y="0"/>
                  </a:cubicBezTo>
                  <a:cubicBezTo>
                    <a:pt x="108" y="61"/>
                    <a:pt x="108" y="61"/>
                    <a:pt x="108" y="61"/>
                  </a:cubicBezTo>
                  <a:cubicBezTo>
                    <a:pt x="116" y="78"/>
                    <a:pt x="110" y="104"/>
                    <a:pt x="102" y="122"/>
                  </a:cubicBezTo>
                  <a:cubicBezTo>
                    <a:pt x="62" y="217"/>
                    <a:pt x="62" y="217"/>
                    <a:pt x="62" y="217"/>
                  </a:cubicBezTo>
                  <a:cubicBezTo>
                    <a:pt x="57" y="230"/>
                    <a:pt x="44" y="237"/>
                    <a:pt x="32" y="235"/>
                  </a:cubicBezTo>
                  <a:cubicBezTo>
                    <a:pt x="31" y="234"/>
                    <a:pt x="31" y="234"/>
                    <a:pt x="31" y="234"/>
                  </a:cubicBezTo>
                  <a:cubicBezTo>
                    <a:pt x="10" y="230"/>
                    <a:pt x="0" y="205"/>
                    <a:pt x="9" y="183"/>
                  </a:cubicBezTo>
                  <a:lnTo>
                    <a:pt x="36" y="121"/>
                  </a:ln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14"/>
            <p:cNvSpPr/>
            <p:nvPr/>
          </p:nvSpPr>
          <p:spPr bwMode="auto">
            <a:xfrm>
              <a:off x="1911350" y="3497263"/>
              <a:ext cx="184150" cy="812800"/>
            </a:xfrm>
            <a:custGeom>
              <a:avLst/>
              <a:gdLst>
                <a:gd name="T0" fmla="*/ 20 w 49"/>
                <a:gd name="T1" fmla="*/ 0 h 217"/>
                <a:gd name="T2" fmla="*/ 47 w 49"/>
                <a:gd name="T3" fmla="*/ 71 h 217"/>
                <a:gd name="T4" fmla="*/ 44 w 49"/>
                <a:gd name="T5" fmla="*/ 106 h 217"/>
                <a:gd name="T6" fmla="*/ 14 w 49"/>
                <a:gd name="T7" fmla="*/ 175 h 217"/>
                <a:gd name="T8" fmla="*/ 22 w 49"/>
                <a:gd name="T9" fmla="*/ 217 h 217"/>
                <a:gd name="T10" fmla="*/ 0 w 49"/>
                <a:gd name="T11" fmla="*/ 190 h 217"/>
                <a:gd name="T12" fmla="*/ 0 w 49"/>
                <a:gd name="T13" fmla="*/ 186 h 217"/>
                <a:gd name="T14" fmla="*/ 0 w 49"/>
                <a:gd name="T15" fmla="*/ 186 h 217"/>
                <a:gd name="T16" fmla="*/ 0 w 49"/>
                <a:gd name="T17" fmla="*/ 182 h 217"/>
                <a:gd name="T18" fmla="*/ 0 w 49"/>
                <a:gd name="T19" fmla="*/ 182 h 217"/>
                <a:gd name="T20" fmla="*/ 0 w 49"/>
                <a:gd name="T21" fmla="*/ 178 h 217"/>
                <a:gd name="T22" fmla="*/ 0 w 49"/>
                <a:gd name="T23" fmla="*/ 178 h 217"/>
                <a:gd name="T24" fmla="*/ 1 w 49"/>
                <a:gd name="T25" fmla="*/ 174 h 217"/>
                <a:gd name="T26" fmla="*/ 1 w 49"/>
                <a:gd name="T27" fmla="*/ 174 h 217"/>
                <a:gd name="T28" fmla="*/ 2 w 49"/>
                <a:gd name="T29" fmla="*/ 170 h 217"/>
                <a:gd name="T30" fmla="*/ 2 w 49"/>
                <a:gd name="T31" fmla="*/ 170 h 217"/>
                <a:gd name="T32" fmla="*/ 3 w 49"/>
                <a:gd name="T33" fmla="*/ 166 h 217"/>
                <a:gd name="T34" fmla="*/ 30 w 49"/>
                <a:gd name="T35" fmla="*/ 104 h 217"/>
                <a:gd name="T36" fmla="*/ 31 w 49"/>
                <a:gd name="T37" fmla="*/ 100 h 217"/>
                <a:gd name="T38" fmla="*/ 33 w 49"/>
                <a:gd name="T39" fmla="*/ 90 h 217"/>
                <a:gd name="T40" fmla="*/ 32 w 49"/>
                <a:gd name="T41" fmla="*/ 77 h 217"/>
                <a:gd name="T42" fmla="*/ 11 w 49"/>
                <a:gd name="T43" fmla="*/ 21 h 217"/>
                <a:gd name="T44" fmla="*/ 20 w 49"/>
                <a:gd name="T45"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17">
                  <a:moveTo>
                    <a:pt x="20" y="0"/>
                  </a:moveTo>
                  <a:cubicBezTo>
                    <a:pt x="29" y="19"/>
                    <a:pt x="42" y="51"/>
                    <a:pt x="47" y="71"/>
                  </a:cubicBezTo>
                  <a:cubicBezTo>
                    <a:pt x="49" y="82"/>
                    <a:pt x="48" y="95"/>
                    <a:pt x="44" y="106"/>
                  </a:cubicBezTo>
                  <a:cubicBezTo>
                    <a:pt x="36" y="124"/>
                    <a:pt x="23" y="154"/>
                    <a:pt x="14" y="175"/>
                  </a:cubicBezTo>
                  <a:cubicBezTo>
                    <a:pt x="4" y="198"/>
                    <a:pt x="14" y="212"/>
                    <a:pt x="22" y="217"/>
                  </a:cubicBezTo>
                  <a:cubicBezTo>
                    <a:pt x="10" y="213"/>
                    <a:pt x="2" y="203"/>
                    <a:pt x="0" y="190"/>
                  </a:cubicBezTo>
                  <a:cubicBezTo>
                    <a:pt x="0" y="189"/>
                    <a:pt x="0" y="188"/>
                    <a:pt x="0" y="186"/>
                  </a:cubicBezTo>
                  <a:cubicBezTo>
                    <a:pt x="0" y="186"/>
                    <a:pt x="0" y="186"/>
                    <a:pt x="0" y="186"/>
                  </a:cubicBezTo>
                  <a:cubicBezTo>
                    <a:pt x="0" y="185"/>
                    <a:pt x="0" y="184"/>
                    <a:pt x="0" y="182"/>
                  </a:cubicBezTo>
                  <a:cubicBezTo>
                    <a:pt x="0" y="182"/>
                    <a:pt x="0" y="182"/>
                    <a:pt x="0" y="182"/>
                  </a:cubicBezTo>
                  <a:cubicBezTo>
                    <a:pt x="0" y="181"/>
                    <a:pt x="0" y="180"/>
                    <a:pt x="0" y="178"/>
                  </a:cubicBezTo>
                  <a:cubicBezTo>
                    <a:pt x="0" y="178"/>
                    <a:pt x="0" y="178"/>
                    <a:pt x="0" y="178"/>
                  </a:cubicBezTo>
                  <a:cubicBezTo>
                    <a:pt x="0" y="177"/>
                    <a:pt x="0" y="176"/>
                    <a:pt x="1" y="174"/>
                  </a:cubicBezTo>
                  <a:cubicBezTo>
                    <a:pt x="1" y="174"/>
                    <a:pt x="1" y="174"/>
                    <a:pt x="1" y="174"/>
                  </a:cubicBezTo>
                  <a:cubicBezTo>
                    <a:pt x="1" y="173"/>
                    <a:pt x="1" y="172"/>
                    <a:pt x="2" y="170"/>
                  </a:cubicBezTo>
                  <a:cubicBezTo>
                    <a:pt x="2" y="170"/>
                    <a:pt x="2" y="170"/>
                    <a:pt x="2" y="170"/>
                  </a:cubicBezTo>
                  <a:cubicBezTo>
                    <a:pt x="2" y="169"/>
                    <a:pt x="3" y="167"/>
                    <a:pt x="3" y="166"/>
                  </a:cubicBezTo>
                  <a:cubicBezTo>
                    <a:pt x="30" y="104"/>
                    <a:pt x="30" y="104"/>
                    <a:pt x="30" y="104"/>
                  </a:cubicBezTo>
                  <a:cubicBezTo>
                    <a:pt x="30" y="103"/>
                    <a:pt x="31" y="102"/>
                    <a:pt x="31" y="100"/>
                  </a:cubicBezTo>
                  <a:cubicBezTo>
                    <a:pt x="32" y="97"/>
                    <a:pt x="33" y="94"/>
                    <a:pt x="33" y="90"/>
                  </a:cubicBezTo>
                  <a:cubicBezTo>
                    <a:pt x="34" y="86"/>
                    <a:pt x="34" y="81"/>
                    <a:pt x="32" y="77"/>
                  </a:cubicBezTo>
                  <a:cubicBezTo>
                    <a:pt x="11" y="21"/>
                    <a:pt x="11" y="21"/>
                    <a:pt x="11" y="21"/>
                  </a:cubicBezTo>
                  <a:lnTo>
                    <a:pt x="20" y="0"/>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15"/>
            <p:cNvSpPr/>
            <p:nvPr/>
          </p:nvSpPr>
          <p:spPr bwMode="auto">
            <a:xfrm>
              <a:off x="2024062" y="3298825"/>
              <a:ext cx="390525" cy="1112838"/>
            </a:xfrm>
            <a:custGeom>
              <a:avLst/>
              <a:gdLst>
                <a:gd name="T0" fmla="*/ 28 w 104"/>
                <a:gd name="T1" fmla="*/ 0 h 297"/>
                <a:gd name="T2" fmla="*/ 94 w 104"/>
                <a:gd name="T3" fmla="*/ 113 h 297"/>
                <a:gd name="T4" fmla="*/ 97 w 104"/>
                <a:gd name="T5" fmla="*/ 175 h 297"/>
                <a:gd name="T6" fmla="*/ 70 w 104"/>
                <a:gd name="T7" fmla="*/ 274 h 297"/>
                <a:gd name="T8" fmla="*/ 42 w 104"/>
                <a:gd name="T9" fmla="*/ 296 h 297"/>
                <a:gd name="T10" fmla="*/ 41 w 104"/>
                <a:gd name="T11" fmla="*/ 296 h 297"/>
                <a:gd name="T12" fmla="*/ 13 w 104"/>
                <a:gd name="T13" fmla="*/ 248 h 297"/>
                <a:gd name="T14" fmla="*/ 30 w 104"/>
                <a:gd name="T15" fmla="*/ 183 h 297"/>
                <a:gd name="T16" fmla="*/ 29 w 104"/>
                <a:gd name="T17" fmla="*/ 156 h 297"/>
                <a:gd name="T18" fmla="*/ 0 w 104"/>
                <a:gd name="T19" fmla="*/ 104 h 297"/>
                <a:gd name="T20" fmla="*/ 28 w 104"/>
                <a:gd name="T2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297">
                  <a:moveTo>
                    <a:pt x="28" y="0"/>
                  </a:moveTo>
                  <a:cubicBezTo>
                    <a:pt x="94" y="113"/>
                    <a:pt x="94" y="113"/>
                    <a:pt x="94" y="113"/>
                  </a:cubicBezTo>
                  <a:cubicBezTo>
                    <a:pt x="104" y="129"/>
                    <a:pt x="102" y="155"/>
                    <a:pt x="97" y="175"/>
                  </a:cubicBezTo>
                  <a:cubicBezTo>
                    <a:pt x="70" y="274"/>
                    <a:pt x="70" y="274"/>
                    <a:pt x="70" y="274"/>
                  </a:cubicBezTo>
                  <a:cubicBezTo>
                    <a:pt x="66" y="287"/>
                    <a:pt x="55" y="297"/>
                    <a:pt x="42" y="296"/>
                  </a:cubicBezTo>
                  <a:cubicBezTo>
                    <a:pt x="41" y="296"/>
                    <a:pt x="41" y="296"/>
                    <a:pt x="41" y="296"/>
                  </a:cubicBezTo>
                  <a:cubicBezTo>
                    <a:pt x="20" y="294"/>
                    <a:pt x="6" y="271"/>
                    <a:pt x="13" y="248"/>
                  </a:cubicBezTo>
                  <a:cubicBezTo>
                    <a:pt x="30" y="183"/>
                    <a:pt x="30" y="183"/>
                    <a:pt x="30" y="183"/>
                  </a:cubicBezTo>
                  <a:cubicBezTo>
                    <a:pt x="33" y="174"/>
                    <a:pt x="33" y="164"/>
                    <a:pt x="29" y="156"/>
                  </a:cubicBezTo>
                  <a:cubicBezTo>
                    <a:pt x="0" y="104"/>
                    <a:pt x="0" y="104"/>
                    <a:pt x="0" y="104"/>
                  </a:cubicBezTo>
                  <a:lnTo>
                    <a:pt x="28" y="0"/>
                  </a:ln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16"/>
            <p:cNvSpPr/>
            <p:nvPr/>
          </p:nvSpPr>
          <p:spPr bwMode="auto">
            <a:xfrm>
              <a:off x="2024062" y="3602038"/>
              <a:ext cx="180975" cy="801688"/>
            </a:xfrm>
            <a:custGeom>
              <a:avLst/>
              <a:gdLst>
                <a:gd name="T0" fmla="*/ 6 w 48"/>
                <a:gd name="T1" fmla="*/ 0 h 214"/>
                <a:gd name="T2" fmla="*/ 42 w 48"/>
                <a:gd name="T3" fmla="*/ 67 h 214"/>
                <a:gd name="T4" fmla="*/ 44 w 48"/>
                <a:gd name="T5" fmla="*/ 101 h 214"/>
                <a:gd name="T6" fmla="*/ 25 w 48"/>
                <a:gd name="T7" fmla="*/ 174 h 214"/>
                <a:gd name="T8" fmla="*/ 39 w 48"/>
                <a:gd name="T9" fmla="*/ 214 h 214"/>
                <a:gd name="T10" fmla="*/ 13 w 48"/>
                <a:gd name="T11" fmla="*/ 191 h 214"/>
                <a:gd name="T12" fmla="*/ 12 w 48"/>
                <a:gd name="T13" fmla="*/ 187 h 214"/>
                <a:gd name="T14" fmla="*/ 12 w 48"/>
                <a:gd name="T15" fmla="*/ 187 h 214"/>
                <a:gd name="T16" fmla="*/ 11 w 48"/>
                <a:gd name="T17" fmla="*/ 184 h 214"/>
                <a:gd name="T18" fmla="*/ 11 w 48"/>
                <a:gd name="T19" fmla="*/ 183 h 214"/>
                <a:gd name="T20" fmla="*/ 11 w 48"/>
                <a:gd name="T21" fmla="*/ 180 h 214"/>
                <a:gd name="T22" fmla="*/ 11 w 48"/>
                <a:gd name="T23" fmla="*/ 179 h 214"/>
                <a:gd name="T24" fmla="*/ 11 w 48"/>
                <a:gd name="T25" fmla="*/ 175 h 214"/>
                <a:gd name="T26" fmla="*/ 11 w 48"/>
                <a:gd name="T27" fmla="*/ 175 h 214"/>
                <a:gd name="T28" fmla="*/ 12 w 48"/>
                <a:gd name="T29" fmla="*/ 171 h 214"/>
                <a:gd name="T30" fmla="*/ 12 w 48"/>
                <a:gd name="T31" fmla="*/ 171 h 214"/>
                <a:gd name="T32" fmla="*/ 13 w 48"/>
                <a:gd name="T33" fmla="*/ 167 h 214"/>
                <a:gd name="T34" fmla="*/ 30 w 48"/>
                <a:gd name="T35" fmla="*/ 102 h 214"/>
                <a:gd name="T36" fmla="*/ 31 w 48"/>
                <a:gd name="T37" fmla="*/ 98 h 214"/>
                <a:gd name="T38" fmla="*/ 32 w 48"/>
                <a:gd name="T39" fmla="*/ 88 h 214"/>
                <a:gd name="T40" fmla="*/ 29 w 48"/>
                <a:gd name="T41" fmla="*/ 75 h 214"/>
                <a:gd name="T42" fmla="*/ 0 w 48"/>
                <a:gd name="T43" fmla="*/ 23 h 214"/>
                <a:gd name="T44" fmla="*/ 6 w 48"/>
                <a:gd name="T45"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14">
                  <a:moveTo>
                    <a:pt x="6" y="0"/>
                  </a:moveTo>
                  <a:cubicBezTo>
                    <a:pt x="18" y="18"/>
                    <a:pt x="35" y="48"/>
                    <a:pt x="42" y="67"/>
                  </a:cubicBezTo>
                  <a:cubicBezTo>
                    <a:pt x="47" y="78"/>
                    <a:pt x="48" y="90"/>
                    <a:pt x="44" y="101"/>
                  </a:cubicBezTo>
                  <a:cubicBezTo>
                    <a:pt x="39" y="121"/>
                    <a:pt x="31" y="153"/>
                    <a:pt x="25" y="174"/>
                  </a:cubicBezTo>
                  <a:cubicBezTo>
                    <a:pt x="18" y="199"/>
                    <a:pt x="30" y="210"/>
                    <a:pt x="39" y="214"/>
                  </a:cubicBezTo>
                  <a:cubicBezTo>
                    <a:pt x="26" y="212"/>
                    <a:pt x="17" y="203"/>
                    <a:pt x="13" y="191"/>
                  </a:cubicBezTo>
                  <a:cubicBezTo>
                    <a:pt x="13" y="190"/>
                    <a:pt x="12" y="189"/>
                    <a:pt x="12" y="187"/>
                  </a:cubicBezTo>
                  <a:cubicBezTo>
                    <a:pt x="12" y="187"/>
                    <a:pt x="12" y="187"/>
                    <a:pt x="12" y="187"/>
                  </a:cubicBezTo>
                  <a:cubicBezTo>
                    <a:pt x="12" y="186"/>
                    <a:pt x="12" y="185"/>
                    <a:pt x="11" y="184"/>
                  </a:cubicBezTo>
                  <a:cubicBezTo>
                    <a:pt x="11" y="183"/>
                    <a:pt x="11" y="183"/>
                    <a:pt x="11" y="183"/>
                  </a:cubicBezTo>
                  <a:cubicBezTo>
                    <a:pt x="11" y="182"/>
                    <a:pt x="11" y="181"/>
                    <a:pt x="11" y="180"/>
                  </a:cubicBezTo>
                  <a:cubicBezTo>
                    <a:pt x="11" y="179"/>
                    <a:pt x="11" y="179"/>
                    <a:pt x="11" y="179"/>
                  </a:cubicBezTo>
                  <a:cubicBezTo>
                    <a:pt x="11" y="178"/>
                    <a:pt x="11" y="177"/>
                    <a:pt x="11" y="175"/>
                  </a:cubicBezTo>
                  <a:cubicBezTo>
                    <a:pt x="11" y="175"/>
                    <a:pt x="11" y="175"/>
                    <a:pt x="11" y="175"/>
                  </a:cubicBezTo>
                  <a:cubicBezTo>
                    <a:pt x="11" y="174"/>
                    <a:pt x="12" y="173"/>
                    <a:pt x="12" y="171"/>
                  </a:cubicBezTo>
                  <a:cubicBezTo>
                    <a:pt x="12" y="171"/>
                    <a:pt x="12" y="171"/>
                    <a:pt x="12" y="171"/>
                  </a:cubicBezTo>
                  <a:cubicBezTo>
                    <a:pt x="12" y="170"/>
                    <a:pt x="12" y="168"/>
                    <a:pt x="13" y="167"/>
                  </a:cubicBezTo>
                  <a:cubicBezTo>
                    <a:pt x="30" y="102"/>
                    <a:pt x="30" y="102"/>
                    <a:pt x="30" y="102"/>
                  </a:cubicBezTo>
                  <a:cubicBezTo>
                    <a:pt x="31" y="100"/>
                    <a:pt x="31" y="99"/>
                    <a:pt x="31" y="98"/>
                  </a:cubicBezTo>
                  <a:cubicBezTo>
                    <a:pt x="32" y="95"/>
                    <a:pt x="32" y="91"/>
                    <a:pt x="32" y="88"/>
                  </a:cubicBezTo>
                  <a:cubicBezTo>
                    <a:pt x="32" y="83"/>
                    <a:pt x="31" y="79"/>
                    <a:pt x="29" y="75"/>
                  </a:cubicBezTo>
                  <a:cubicBezTo>
                    <a:pt x="0" y="23"/>
                    <a:pt x="0" y="23"/>
                    <a:pt x="0" y="23"/>
                  </a:cubicBezTo>
                  <a:lnTo>
                    <a:pt x="6" y="0"/>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7"/>
            <p:cNvSpPr/>
            <p:nvPr/>
          </p:nvSpPr>
          <p:spPr bwMode="auto">
            <a:xfrm>
              <a:off x="2197100" y="3305175"/>
              <a:ext cx="393700" cy="1098550"/>
            </a:xfrm>
            <a:custGeom>
              <a:avLst/>
              <a:gdLst>
                <a:gd name="T0" fmla="*/ 18 w 105"/>
                <a:gd name="T1" fmla="*/ 0 h 293"/>
                <a:gd name="T2" fmla="*/ 94 w 105"/>
                <a:gd name="T3" fmla="*/ 107 h 293"/>
                <a:gd name="T4" fmla="*/ 102 w 105"/>
                <a:gd name="T5" fmla="*/ 168 h 293"/>
                <a:gd name="T6" fmla="*/ 84 w 105"/>
                <a:gd name="T7" fmla="*/ 269 h 293"/>
                <a:gd name="T8" fmla="*/ 58 w 105"/>
                <a:gd name="T9" fmla="*/ 293 h 293"/>
                <a:gd name="T10" fmla="*/ 57 w 105"/>
                <a:gd name="T11" fmla="*/ 293 h 293"/>
                <a:gd name="T12" fmla="*/ 24 w 105"/>
                <a:gd name="T13" fmla="*/ 248 h 293"/>
                <a:gd name="T14" fmla="*/ 36 w 105"/>
                <a:gd name="T15" fmla="*/ 181 h 293"/>
                <a:gd name="T16" fmla="*/ 33 w 105"/>
                <a:gd name="T17" fmla="*/ 154 h 293"/>
                <a:gd name="T18" fmla="*/ 0 w 105"/>
                <a:gd name="T19" fmla="*/ 105 h 293"/>
                <a:gd name="T20" fmla="*/ 18 w 105"/>
                <a:gd name="T2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93">
                  <a:moveTo>
                    <a:pt x="18" y="0"/>
                  </a:moveTo>
                  <a:cubicBezTo>
                    <a:pt x="94" y="107"/>
                    <a:pt x="94" y="107"/>
                    <a:pt x="94" y="107"/>
                  </a:cubicBezTo>
                  <a:cubicBezTo>
                    <a:pt x="105" y="122"/>
                    <a:pt x="105" y="148"/>
                    <a:pt x="102" y="168"/>
                  </a:cubicBezTo>
                  <a:cubicBezTo>
                    <a:pt x="84" y="269"/>
                    <a:pt x="84" y="269"/>
                    <a:pt x="84" y="269"/>
                  </a:cubicBezTo>
                  <a:cubicBezTo>
                    <a:pt x="81" y="282"/>
                    <a:pt x="70" y="293"/>
                    <a:pt x="58" y="293"/>
                  </a:cubicBezTo>
                  <a:cubicBezTo>
                    <a:pt x="57" y="293"/>
                    <a:pt x="57" y="293"/>
                    <a:pt x="57" y="293"/>
                  </a:cubicBezTo>
                  <a:cubicBezTo>
                    <a:pt x="35" y="293"/>
                    <a:pt x="20" y="272"/>
                    <a:pt x="24" y="248"/>
                  </a:cubicBezTo>
                  <a:cubicBezTo>
                    <a:pt x="36" y="181"/>
                    <a:pt x="36" y="181"/>
                    <a:pt x="36" y="181"/>
                  </a:cubicBezTo>
                  <a:cubicBezTo>
                    <a:pt x="38" y="172"/>
                    <a:pt x="37" y="162"/>
                    <a:pt x="33" y="154"/>
                  </a:cubicBezTo>
                  <a:cubicBezTo>
                    <a:pt x="0" y="105"/>
                    <a:pt x="0" y="105"/>
                    <a:pt x="0" y="105"/>
                  </a:cubicBezTo>
                  <a:lnTo>
                    <a:pt x="18" y="0"/>
                  </a:ln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18"/>
            <p:cNvSpPr/>
            <p:nvPr/>
          </p:nvSpPr>
          <p:spPr bwMode="auto">
            <a:xfrm>
              <a:off x="2163762" y="3613150"/>
              <a:ext cx="236538" cy="790575"/>
            </a:xfrm>
            <a:custGeom>
              <a:avLst/>
              <a:gdLst>
                <a:gd name="T0" fmla="*/ 13 w 63"/>
                <a:gd name="T1" fmla="*/ 0 h 211"/>
                <a:gd name="T2" fmla="*/ 54 w 63"/>
                <a:gd name="T3" fmla="*/ 63 h 211"/>
                <a:gd name="T4" fmla="*/ 59 w 63"/>
                <a:gd name="T5" fmla="*/ 98 h 211"/>
                <a:gd name="T6" fmla="*/ 46 w 63"/>
                <a:gd name="T7" fmla="*/ 172 h 211"/>
                <a:gd name="T8" fmla="*/ 63 w 63"/>
                <a:gd name="T9" fmla="*/ 211 h 211"/>
                <a:gd name="T10" fmla="*/ 36 w 63"/>
                <a:gd name="T11" fmla="*/ 190 h 211"/>
                <a:gd name="T12" fmla="*/ 34 w 63"/>
                <a:gd name="T13" fmla="*/ 186 h 211"/>
                <a:gd name="T14" fmla="*/ 34 w 63"/>
                <a:gd name="T15" fmla="*/ 186 h 211"/>
                <a:gd name="T16" fmla="*/ 33 w 63"/>
                <a:gd name="T17" fmla="*/ 182 h 211"/>
                <a:gd name="T18" fmla="*/ 33 w 63"/>
                <a:gd name="T19" fmla="*/ 182 h 211"/>
                <a:gd name="T20" fmla="*/ 33 w 63"/>
                <a:gd name="T21" fmla="*/ 178 h 211"/>
                <a:gd name="T22" fmla="*/ 33 w 63"/>
                <a:gd name="T23" fmla="*/ 178 h 211"/>
                <a:gd name="T24" fmla="*/ 33 w 63"/>
                <a:gd name="T25" fmla="*/ 174 h 211"/>
                <a:gd name="T26" fmla="*/ 33 w 63"/>
                <a:gd name="T27" fmla="*/ 174 h 211"/>
                <a:gd name="T28" fmla="*/ 33 w 63"/>
                <a:gd name="T29" fmla="*/ 170 h 211"/>
                <a:gd name="T30" fmla="*/ 33 w 63"/>
                <a:gd name="T31" fmla="*/ 170 h 211"/>
                <a:gd name="T32" fmla="*/ 33 w 63"/>
                <a:gd name="T33" fmla="*/ 166 h 211"/>
                <a:gd name="T34" fmla="*/ 45 w 63"/>
                <a:gd name="T35" fmla="*/ 99 h 211"/>
                <a:gd name="T36" fmla="*/ 46 w 63"/>
                <a:gd name="T37" fmla="*/ 95 h 211"/>
                <a:gd name="T38" fmla="*/ 46 w 63"/>
                <a:gd name="T39" fmla="*/ 85 h 211"/>
                <a:gd name="T40" fmla="*/ 42 w 63"/>
                <a:gd name="T41" fmla="*/ 72 h 211"/>
                <a:gd name="T42" fmla="*/ 0 w 63"/>
                <a:gd name="T43" fmla="*/ 11 h 211"/>
                <a:gd name="T44" fmla="*/ 13 w 63"/>
                <a:gd name="T4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211">
                  <a:moveTo>
                    <a:pt x="13" y="0"/>
                  </a:moveTo>
                  <a:cubicBezTo>
                    <a:pt x="26" y="17"/>
                    <a:pt x="46" y="45"/>
                    <a:pt x="54" y="63"/>
                  </a:cubicBezTo>
                  <a:cubicBezTo>
                    <a:pt x="60" y="74"/>
                    <a:pt x="61" y="86"/>
                    <a:pt x="59" y="98"/>
                  </a:cubicBezTo>
                  <a:cubicBezTo>
                    <a:pt x="56" y="118"/>
                    <a:pt x="50" y="150"/>
                    <a:pt x="46" y="172"/>
                  </a:cubicBezTo>
                  <a:cubicBezTo>
                    <a:pt x="41" y="197"/>
                    <a:pt x="54" y="208"/>
                    <a:pt x="63" y="211"/>
                  </a:cubicBezTo>
                  <a:cubicBezTo>
                    <a:pt x="51" y="210"/>
                    <a:pt x="41" y="201"/>
                    <a:pt x="36" y="190"/>
                  </a:cubicBezTo>
                  <a:cubicBezTo>
                    <a:pt x="35" y="189"/>
                    <a:pt x="35" y="187"/>
                    <a:pt x="34" y="186"/>
                  </a:cubicBezTo>
                  <a:cubicBezTo>
                    <a:pt x="34" y="186"/>
                    <a:pt x="34" y="186"/>
                    <a:pt x="34" y="186"/>
                  </a:cubicBezTo>
                  <a:cubicBezTo>
                    <a:pt x="34" y="185"/>
                    <a:pt x="34" y="184"/>
                    <a:pt x="33" y="182"/>
                  </a:cubicBezTo>
                  <a:cubicBezTo>
                    <a:pt x="33" y="182"/>
                    <a:pt x="33" y="182"/>
                    <a:pt x="33" y="182"/>
                  </a:cubicBezTo>
                  <a:cubicBezTo>
                    <a:pt x="33" y="181"/>
                    <a:pt x="33" y="180"/>
                    <a:pt x="33" y="178"/>
                  </a:cubicBezTo>
                  <a:cubicBezTo>
                    <a:pt x="33" y="178"/>
                    <a:pt x="33" y="178"/>
                    <a:pt x="33" y="178"/>
                  </a:cubicBezTo>
                  <a:cubicBezTo>
                    <a:pt x="33" y="177"/>
                    <a:pt x="33" y="176"/>
                    <a:pt x="33" y="174"/>
                  </a:cubicBezTo>
                  <a:cubicBezTo>
                    <a:pt x="33" y="174"/>
                    <a:pt x="33" y="174"/>
                    <a:pt x="33" y="174"/>
                  </a:cubicBezTo>
                  <a:cubicBezTo>
                    <a:pt x="33" y="173"/>
                    <a:pt x="33" y="171"/>
                    <a:pt x="33" y="170"/>
                  </a:cubicBezTo>
                  <a:cubicBezTo>
                    <a:pt x="33" y="170"/>
                    <a:pt x="33" y="170"/>
                    <a:pt x="33" y="170"/>
                  </a:cubicBezTo>
                  <a:cubicBezTo>
                    <a:pt x="33" y="169"/>
                    <a:pt x="33" y="167"/>
                    <a:pt x="33" y="166"/>
                  </a:cubicBezTo>
                  <a:cubicBezTo>
                    <a:pt x="45" y="99"/>
                    <a:pt x="45" y="99"/>
                    <a:pt x="45" y="99"/>
                  </a:cubicBezTo>
                  <a:cubicBezTo>
                    <a:pt x="45" y="98"/>
                    <a:pt x="46" y="97"/>
                    <a:pt x="46" y="95"/>
                  </a:cubicBezTo>
                  <a:cubicBezTo>
                    <a:pt x="46" y="92"/>
                    <a:pt x="46" y="89"/>
                    <a:pt x="46" y="85"/>
                  </a:cubicBezTo>
                  <a:cubicBezTo>
                    <a:pt x="45" y="81"/>
                    <a:pt x="44" y="76"/>
                    <a:pt x="42" y="72"/>
                  </a:cubicBezTo>
                  <a:cubicBezTo>
                    <a:pt x="0" y="11"/>
                    <a:pt x="0" y="11"/>
                    <a:pt x="0" y="11"/>
                  </a:cubicBezTo>
                  <a:lnTo>
                    <a:pt x="13" y="0"/>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19"/>
            <p:cNvSpPr/>
            <p:nvPr/>
          </p:nvSpPr>
          <p:spPr bwMode="auto">
            <a:xfrm>
              <a:off x="1000125" y="3200400"/>
              <a:ext cx="1301750" cy="1169988"/>
            </a:xfrm>
            <a:custGeom>
              <a:avLst/>
              <a:gdLst>
                <a:gd name="T0" fmla="*/ 12 w 347"/>
                <a:gd name="T1" fmla="*/ 175 h 312"/>
                <a:gd name="T2" fmla="*/ 66 w 347"/>
                <a:gd name="T3" fmla="*/ 162 h 312"/>
                <a:gd name="T4" fmla="*/ 106 w 347"/>
                <a:gd name="T5" fmla="*/ 137 h 312"/>
                <a:gd name="T6" fmla="*/ 220 w 347"/>
                <a:gd name="T7" fmla="*/ 13 h 312"/>
                <a:gd name="T8" fmla="*/ 283 w 347"/>
                <a:gd name="T9" fmla="*/ 13 h 312"/>
                <a:gd name="T10" fmla="*/ 305 w 347"/>
                <a:gd name="T11" fmla="*/ 72 h 312"/>
                <a:gd name="T12" fmla="*/ 257 w 347"/>
                <a:gd name="T13" fmla="*/ 128 h 312"/>
                <a:gd name="T14" fmla="*/ 266 w 347"/>
                <a:gd name="T15" fmla="*/ 127 h 312"/>
                <a:gd name="T16" fmla="*/ 265 w 347"/>
                <a:gd name="T17" fmla="*/ 133 h 312"/>
                <a:gd name="T18" fmla="*/ 316 w 347"/>
                <a:gd name="T19" fmla="*/ 142 h 312"/>
                <a:gd name="T20" fmla="*/ 346 w 347"/>
                <a:gd name="T21" fmla="*/ 177 h 312"/>
                <a:gd name="T22" fmla="*/ 346 w 347"/>
                <a:gd name="T23" fmla="*/ 178 h 312"/>
                <a:gd name="T24" fmla="*/ 294 w 347"/>
                <a:gd name="T25" fmla="*/ 200 h 312"/>
                <a:gd name="T26" fmla="*/ 241 w 347"/>
                <a:gd name="T27" fmla="*/ 223 h 312"/>
                <a:gd name="T28" fmla="*/ 179 w 347"/>
                <a:gd name="T29" fmla="*/ 288 h 312"/>
                <a:gd name="T30" fmla="*/ 83 w 347"/>
                <a:gd name="T31" fmla="*/ 310 h 312"/>
                <a:gd name="T32" fmla="*/ 0 w 347"/>
                <a:gd name="T33" fmla="*/ 300 h 312"/>
                <a:gd name="T34" fmla="*/ 12 w 347"/>
                <a:gd name="T35" fmla="*/ 17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7" h="312">
                  <a:moveTo>
                    <a:pt x="12" y="175"/>
                  </a:moveTo>
                  <a:cubicBezTo>
                    <a:pt x="66" y="162"/>
                    <a:pt x="66" y="162"/>
                    <a:pt x="66" y="162"/>
                  </a:cubicBezTo>
                  <a:cubicBezTo>
                    <a:pt x="81" y="162"/>
                    <a:pt x="93" y="146"/>
                    <a:pt x="106" y="137"/>
                  </a:cubicBezTo>
                  <a:cubicBezTo>
                    <a:pt x="220" y="13"/>
                    <a:pt x="220" y="13"/>
                    <a:pt x="220" y="13"/>
                  </a:cubicBezTo>
                  <a:cubicBezTo>
                    <a:pt x="238" y="0"/>
                    <a:pt x="257" y="7"/>
                    <a:pt x="283" y="13"/>
                  </a:cubicBezTo>
                  <a:cubicBezTo>
                    <a:pt x="305" y="72"/>
                    <a:pt x="305" y="72"/>
                    <a:pt x="305" y="72"/>
                  </a:cubicBezTo>
                  <a:cubicBezTo>
                    <a:pt x="282" y="83"/>
                    <a:pt x="258" y="109"/>
                    <a:pt x="257" y="128"/>
                  </a:cubicBezTo>
                  <a:cubicBezTo>
                    <a:pt x="266" y="127"/>
                    <a:pt x="266" y="127"/>
                    <a:pt x="266" y="127"/>
                  </a:cubicBezTo>
                  <a:cubicBezTo>
                    <a:pt x="265" y="133"/>
                    <a:pt x="265" y="133"/>
                    <a:pt x="265" y="133"/>
                  </a:cubicBezTo>
                  <a:cubicBezTo>
                    <a:pt x="316" y="142"/>
                    <a:pt x="316" y="142"/>
                    <a:pt x="316" y="142"/>
                  </a:cubicBezTo>
                  <a:cubicBezTo>
                    <a:pt x="333" y="145"/>
                    <a:pt x="346" y="160"/>
                    <a:pt x="346" y="177"/>
                  </a:cubicBezTo>
                  <a:cubicBezTo>
                    <a:pt x="346" y="178"/>
                    <a:pt x="346" y="178"/>
                    <a:pt x="346" y="178"/>
                  </a:cubicBezTo>
                  <a:cubicBezTo>
                    <a:pt x="347" y="198"/>
                    <a:pt x="321" y="198"/>
                    <a:pt x="294" y="200"/>
                  </a:cubicBezTo>
                  <a:cubicBezTo>
                    <a:pt x="241" y="223"/>
                    <a:pt x="241" y="223"/>
                    <a:pt x="241" y="223"/>
                  </a:cubicBezTo>
                  <a:cubicBezTo>
                    <a:pt x="179" y="288"/>
                    <a:pt x="179" y="288"/>
                    <a:pt x="179" y="288"/>
                  </a:cubicBezTo>
                  <a:cubicBezTo>
                    <a:pt x="158" y="309"/>
                    <a:pt x="111" y="312"/>
                    <a:pt x="83" y="310"/>
                  </a:cubicBezTo>
                  <a:cubicBezTo>
                    <a:pt x="0" y="300"/>
                    <a:pt x="0" y="300"/>
                    <a:pt x="0" y="300"/>
                  </a:cubicBezTo>
                  <a:lnTo>
                    <a:pt x="12" y="175"/>
                  </a:ln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20"/>
            <p:cNvSpPr/>
            <p:nvPr/>
          </p:nvSpPr>
          <p:spPr bwMode="auto">
            <a:xfrm>
              <a:off x="1946275" y="3222625"/>
              <a:ext cx="1004888" cy="971550"/>
            </a:xfrm>
            <a:custGeom>
              <a:avLst/>
              <a:gdLst>
                <a:gd name="T0" fmla="*/ 260 w 268"/>
                <a:gd name="T1" fmla="*/ 203 h 259"/>
                <a:gd name="T2" fmla="*/ 195 w 268"/>
                <a:gd name="T3" fmla="*/ 76 h 259"/>
                <a:gd name="T4" fmla="*/ 146 w 268"/>
                <a:gd name="T5" fmla="*/ 34 h 259"/>
                <a:gd name="T6" fmla="*/ 0 w 268"/>
                <a:gd name="T7" fmla="*/ 0 h 259"/>
                <a:gd name="T8" fmla="*/ 33 w 268"/>
                <a:gd name="T9" fmla="*/ 78 h 259"/>
                <a:gd name="T10" fmla="*/ 124 w 268"/>
                <a:gd name="T11" fmla="*/ 109 h 259"/>
                <a:gd name="T12" fmla="*/ 157 w 268"/>
                <a:gd name="T13" fmla="*/ 156 h 259"/>
                <a:gd name="T14" fmla="*/ 192 w 268"/>
                <a:gd name="T15" fmla="*/ 225 h 259"/>
                <a:gd name="T16" fmla="*/ 253 w 268"/>
                <a:gd name="T17" fmla="*/ 244 h 259"/>
                <a:gd name="T18" fmla="*/ 254 w 268"/>
                <a:gd name="T19" fmla="*/ 243 h 259"/>
                <a:gd name="T20" fmla="*/ 260 w 268"/>
                <a:gd name="T21" fmla="*/ 20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59">
                  <a:moveTo>
                    <a:pt x="260" y="203"/>
                  </a:moveTo>
                  <a:cubicBezTo>
                    <a:pt x="195" y="76"/>
                    <a:pt x="195" y="76"/>
                    <a:pt x="195" y="76"/>
                  </a:cubicBezTo>
                  <a:cubicBezTo>
                    <a:pt x="185" y="56"/>
                    <a:pt x="166" y="40"/>
                    <a:pt x="146" y="34"/>
                  </a:cubicBezTo>
                  <a:cubicBezTo>
                    <a:pt x="0" y="0"/>
                    <a:pt x="0" y="0"/>
                    <a:pt x="0" y="0"/>
                  </a:cubicBezTo>
                  <a:cubicBezTo>
                    <a:pt x="33" y="78"/>
                    <a:pt x="33" y="78"/>
                    <a:pt x="33" y="78"/>
                  </a:cubicBezTo>
                  <a:cubicBezTo>
                    <a:pt x="124" y="109"/>
                    <a:pt x="124" y="109"/>
                    <a:pt x="124" y="109"/>
                  </a:cubicBezTo>
                  <a:cubicBezTo>
                    <a:pt x="144" y="139"/>
                    <a:pt x="152" y="146"/>
                    <a:pt x="157" y="156"/>
                  </a:cubicBezTo>
                  <a:cubicBezTo>
                    <a:pt x="192" y="225"/>
                    <a:pt x="192" y="225"/>
                    <a:pt x="192" y="225"/>
                  </a:cubicBezTo>
                  <a:cubicBezTo>
                    <a:pt x="204" y="250"/>
                    <a:pt x="234" y="259"/>
                    <a:pt x="253" y="244"/>
                  </a:cubicBezTo>
                  <a:cubicBezTo>
                    <a:pt x="254" y="243"/>
                    <a:pt x="254" y="243"/>
                    <a:pt x="254" y="243"/>
                  </a:cubicBezTo>
                  <a:cubicBezTo>
                    <a:pt x="265" y="235"/>
                    <a:pt x="268" y="218"/>
                    <a:pt x="260" y="203"/>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21"/>
            <p:cNvSpPr/>
            <p:nvPr/>
          </p:nvSpPr>
          <p:spPr bwMode="auto">
            <a:xfrm>
              <a:off x="2339975" y="3563938"/>
              <a:ext cx="547688" cy="627063"/>
            </a:xfrm>
            <a:custGeom>
              <a:avLst/>
              <a:gdLst>
                <a:gd name="T0" fmla="*/ 8 w 146"/>
                <a:gd name="T1" fmla="*/ 2 h 167"/>
                <a:gd name="T2" fmla="*/ 60 w 146"/>
                <a:gd name="T3" fmla="*/ 32 h 167"/>
                <a:gd name="T4" fmla="*/ 109 w 146"/>
                <a:gd name="T5" fmla="*/ 128 h 167"/>
                <a:gd name="T6" fmla="*/ 146 w 146"/>
                <a:gd name="T7" fmla="*/ 155 h 167"/>
                <a:gd name="T8" fmla="*/ 87 w 146"/>
                <a:gd name="T9" fmla="*/ 134 h 167"/>
                <a:gd name="T10" fmla="*/ 52 w 146"/>
                <a:gd name="T11" fmla="*/ 65 h 167"/>
                <a:gd name="T12" fmla="*/ 30 w 146"/>
                <a:gd name="T13" fmla="*/ 43 h 167"/>
                <a:gd name="T14" fmla="*/ 14 w 146"/>
                <a:gd name="T15" fmla="*/ 25 h 167"/>
                <a:gd name="T16" fmla="*/ 8 w 146"/>
                <a:gd name="T1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67">
                  <a:moveTo>
                    <a:pt x="8" y="2"/>
                  </a:moveTo>
                  <a:cubicBezTo>
                    <a:pt x="35" y="0"/>
                    <a:pt x="60" y="32"/>
                    <a:pt x="60" y="32"/>
                  </a:cubicBezTo>
                  <a:cubicBezTo>
                    <a:pt x="60" y="32"/>
                    <a:pt x="91" y="93"/>
                    <a:pt x="109" y="128"/>
                  </a:cubicBezTo>
                  <a:cubicBezTo>
                    <a:pt x="120" y="150"/>
                    <a:pt x="135" y="158"/>
                    <a:pt x="146" y="155"/>
                  </a:cubicBezTo>
                  <a:cubicBezTo>
                    <a:pt x="126" y="167"/>
                    <a:pt x="99" y="158"/>
                    <a:pt x="87" y="134"/>
                  </a:cubicBezTo>
                  <a:cubicBezTo>
                    <a:pt x="52" y="65"/>
                    <a:pt x="52" y="65"/>
                    <a:pt x="52" y="65"/>
                  </a:cubicBezTo>
                  <a:cubicBezTo>
                    <a:pt x="47" y="55"/>
                    <a:pt x="39" y="48"/>
                    <a:pt x="30" y="43"/>
                  </a:cubicBezTo>
                  <a:cubicBezTo>
                    <a:pt x="14" y="25"/>
                    <a:pt x="14" y="25"/>
                    <a:pt x="14" y="25"/>
                  </a:cubicBezTo>
                  <a:cubicBezTo>
                    <a:pt x="7" y="6"/>
                    <a:pt x="0" y="2"/>
                    <a:pt x="8" y="2"/>
                  </a:cubicBez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22"/>
            <p:cNvSpPr/>
            <p:nvPr/>
          </p:nvSpPr>
          <p:spPr bwMode="auto">
            <a:xfrm>
              <a:off x="2794000" y="3841750"/>
              <a:ext cx="141288" cy="203200"/>
            </a:xfrm>
            <a:custGeom>
              <a:avLst/>
              <a:gdLst>
                <a:gd name="T0" fmla="*/ 15 w 38"/>
                <a:gd name="T1" fmla="*/ 0 h 54"/>
                <a:gd name="T2" fmla="*/ 35 w 38"/>
                <a:gd name="T3" fmla="*/ 40 h 54"/>
                <a:gd name="T4" fmla="*/ 38 w 38"/>
                <a:gd name="T5" fmla="*/ 53 h 54"/>
                <a:gd name="T6" fmla="*/ 15 w 38"/>
                <a:gd name="T7" fmla="*/ 44 h 54"/>
                <a:gd name="T8" fmla="*/ 3 w 38"/>
                <a:gd name="T9" fmla="*/ 19 h 54"/>
                <a:gd name="T10" fmla="*/ 8 w 38"/>
                <a:gd name="T11" fmla="*/ 3 h 54"/>
                <a:gd name="T12" fmla="*/ 15 w 3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38" h="54">
                  <a:moveTo>
                    <a:pt x="15" y="0"/>
                  </a:moveTo>
                  <a:cubicBezTo>
                    <a:pt x="35" y="40"/>
                    <a:pt x="35" y="40"/>
                    <a:pt x="35" y="40"/>
                  </a:cubicBezTo>
                  <a:cubicBezTo>
                    <a:pt x="37" y="44"/>
                    <a:pt x="38" y="48"/>
                    <a:pt x="38" y="53"/>
                  </a:cubicBezTo>
                  <a:cubicBezTo>
                    <a:pt x="31" y="54"/>
                    <a:pt x="20" y="53"/>
                    <a:pt x="15" y="44"/>
                  </a:cubicBezTo>
                  <a:cubicBezTo>
                    <a:pt x="3" y="19"/>
                    <a:pt x="3" y="19"/>
                    <a:pt x="3" y="19"/>
                  </a:cubicBezTo>
                  <a:cubicBezTo>
                    <a:pt x="0" y="13"/>
                    <a:pt x="2" y="6"/>
                    <a:pt x="8" y="3"/>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23"/>
            <p:cNvSpPr>
              <a:spLocks noEditPoints="1"/>
            </p:cNvSpPr>
            <p:nvPr/>
          </p:nvSpPr>
          <p:spPr bwMode="auto">
            <a:xfrm>
              <a:off x="1938337" y="3489325"/>
              <a:ext cx="701675" cy="809625"/>
            </a:xfrm>
            <a:custGeom>
              <a:avLst/>
              <a:gdLst>
                <a:gd name="T0" fmla="*/ 95 w 187"/>
                <a:gd name="T1" fmla="*/ 0 h 216"/>
                <a:gd name="T2" fmla="*/ 187 w 187"/>
                <a:gd name="T3" fmla="*/ 108 h 216"/>
                <a:gd name="T4" fmla="*/ 165 w 187"/>
                <a:gd name="T5" fmla="*/ 159 h 216"/>
                <a:gd name="T6" fmla="*/ 157 w 187"/>
                <a:gd name="T7" fmla="*/ 192 h 216"/>
                <a:gd name="T8" fmla="*/ 104 w 187"/>
                <a:gd name="T9" fmla="*/ 213 h 216"/>
                <a:gd name="T10" fmla="*/ 0 w 187"/>
                <a:gd name="T11" fmla="*/ 111 h 216"/>
                <a:gd name="T12" fmla="*/ 95 w 187"/>
                <a:gd name="T13" fmla="*/ 0 h 216"/>
                <a:gd name="T14" fmla="*/ 95 w 187"/>
                <a:gd name="T15" fmla="*/ 50 h 216"/>
                <a:gd name="T16" fmla="*/ 45 w 187"/>
                <a:gd name="T17" fmla="*/ 108 h 216"/>
                <a:gd name="T18" fmla="*/ 95 w 187"/>
                <a:gd name="T19" fmla="*/ 165 h 216"/>
                <a:gd name="T20" fmla="*/ 144 w 187"/>
                <a:gd name="T21" fmla="*/ 108 h 216"/>
                <a:gd name="T22" fmla="*/ 95 w 187"/>
                <a:gd name="T23" fmla="*/ 5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216">
                  <a:moveTo>
                    <a:pt x="95" y="0"/>
                  </a:moveTo>
                  <a:cubicBezTo>
                    <a:pt x="146" y="0"/>
                    <a:pt x="187" y="48"/>
                    <a:pt x="187" y="108"/>
                  </a:cubicBezTo>
                  <a:cubicBezTo>
                    <a:pt x="187" y="135"/>
                    <a:pt x="178" y="141"/>
                    <a:pt x="165" y="159"/>
                  </a:cubicBezTo>
                  <a:cubicBezTo>
                    <a:pt x="162" y="162"/>
                    <a:pt x="161" y="171"/>
                    <a:pt x="157" y="192"/>
                  </a:cubicBezTo>
                  <a:cubicBezTo>
                    <a:pt x="148" y="202"/>
                    <a:pt x="125" y="212"/>
                    <a:pt x="104" y="213"/>
                  </a:cubicBezTo>
                  <a:cubicBezTo>
                    <a:pt x="42" y="216"/>
                    <a:pt x="0" y="171"/>
                    <a:pt x="0" y="111"/>
                  </a:cubicBezTo>
                  <a:cubicBezTo>
                    <a:pt x="0" y="52"/>
                    <a:pt x="44" y="0"/>
                    <a:pt x="95" y="0"/>
                  </a:cubicBezTo>
                  <a:close/>
                  <a:moveTo>
                    <a:pt x="95" y="50"/>
                  </a:moveTo>
                  <a:cubicBezTo>
                    <a:pt x="67" y="50"/>
                    <a:pt x="45" y="76"/>
                    <a:pt x="45" y="108"/>
                  </a:cubicBezTo>
                  <a:cubicBezTo>
                    <a:pt x="45" y="139"/>
                    <a:pt x="67" y="165"/>
                    <a:pt x="95" y="165"/>
                  </a:cubicBezTo>
                  <a:cubicBezTo>
                    <a:pt x="122" y="165"/>
                    <a:pt x="144" y="139"/>
                    <a:pt x="144" y="108"/>
                  </a:cubicBezTo>
                  <a:cubicBezTo>
                    <a:pt x="144" y="76"/>
                    <a:pt x="122" y="50"/>
                    <a:pt x="95" y="50"/>
                  </a:cubicBezTo>
                  <a:close/>
                </a:path>
              </a:pathLst>
            </a:custGeom>
            <a:solidFill>
              <a:srgbClr val="D4A77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4"/>
            <p:cNvSpPr>
              <a:spLocks noEditPoints="1"/>
            </p:cNvSpPr>
            <p:nvPr/>
          </p:nvSpPr>
          <p:spPr bwMode="auto">
            <a:xfrm>
              <a:off x="1965325" y="3440113"/>
              <a:ext cx="700088" cy="817563"/>
            </a:xfrm>
            <a:custGeom>
              <a:avLst/>
              <a:gdLst>
                <a:gd name="T0" fmla="*/ 93 w 187"/>
                <a:gd name="T1" fmla="*/ 0 h 218"/>
                <a:gd name="T2" fmla="*/ 187 w 187"/>
                <a:gd name="T3" fmla="*/ 109 h 218"/>
                <a:gd name="T4" fmla="*/ 93 w 187"/>
                <a:gd name="T5" fmla="*/ 218 h 218"/>
                <a:gd name="T6" fmla="*/ 0 w 187"/>
                <a:gd name="T7" fmla="*/ 109 h 218"/>
                <a:gd name="T8" fmla="*/ 93 w 187"/>
                <a:gd name="T9" fmla="*/ 0 h 218"/>
                <a:gd name="T10" fmla="*/ 92 w 187"/>
                <a:gd name="T11" fmla="*/ 51 h 218"/>
                <a:gd name="T12" fmla="*/ 42 w 187"/>
                <a:gd name="T13" fmla="*/ 109 h 218"/>
                <a:gd name="T14" fmla="*/ 92 w 187"/>
                <a:gd name="T15" fmla="*/ 167 h 218"/>
                <a:gd name="T16" fmla="*/ 142 w 187"/>
                <a:gd name="T17" fmla="*/ 109 h 218"/>
                <a:gd name="T18" fmla="*/ 92 w 187"/>
                <a:gd name="T19" fmla="*/ 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218">
                  <a:moveTo>
                    <a:pt x="93" y="0"/>
                  </a:moveTo>
                  <a:cubicBezTo>
                    <a:pt x="145" y="0"/>
                    <a:pt x="187" y="49"/>
                    <a:pt x="187" y="109"/>
                  </a:cubicBezTo>
                  <a:cubicBezTo>
                    <a:pt x="187" y="169"/>
                    <a:pt x="145" y="218"/>
                    <a:pt x="93" y="218"/>
                  </a:cubicBezTo>
                  <a:cubicBezTo>
                    <a:pt x="41" y="218"/>
                    <a:pt x="0" y="169"/>
                    <a:pt x="0" y="109"/>
                  </a:cubicBezTo>
                  <a:cubicBezTo>
                    <a:pt x="0" y="49"/>
                    <a:pt x="41" y="0"/>
                    <a:pt x="93" y="0"/>
                  </a:cubicBezTo>
                  <a:close/>
                  <a:moveTo>
                    <a:pt x="92" y="51"/>
                  </a:moveTo>
                  <a:cubicBezTo>
                    <a:pt x="64" y="51"/>
                    <a:pt x="42" y="77"/>
                    <a:pt x="42" y="109"/>
                  </a:cubicBezTo>
                  <a:cubicBezTo>
                    <a:pt x="42" y="141"/>
                    <a:pt x="64" y="167"/>
                    <a:pt x="92" y="167"/>
                  </a:cubicBezTo>
                  <a:cubicBezTo>
                    <a:pt x="119" y="167"/>
                    <a:pt x="142" y="141"/>
                    <a:pt x="142" y="109"/>
                  </a:cubicBezTo>
                  <a:cubicBezTo>
                    <a:pt x="142" y="77"/>
                    <a:pt x="119" y="51"/>
                    <a:pt x="92" y="51"/>
                  </a:cubicBezTo>
                  <a:close/>
                </a:path>
              </a:pathLst>
            </a:custGeom>
            <a:solidFill>
              <a:srgbClr val="AF5E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25"/>
            <p:cNvSpPr>
              <a:spLocks noEditPoints="1"/>
            </p:cNvSpPr>
            <p:nvPr/>
          </p:nvSpPr>
          <p:spPr bwMode="auto">
            <a:xfrm>
              <a:off x="1957387" y="3440113"/>
              <a:ext cx="701675" cy="817563"/>
            </a:xfrm>
            <a:custGeom>
              <a:avLst/>
              <a:gdLst>
                <a:gd name="T0" fmla="*/ 93 w 187"/>
                <a:gd name="T1" fmla="*/ 0 h 218"/>
                <a:gd name="T2" fmla="*/ 187 w 187"/>
                <a:gd name="T3" fmla="*/ 109 h 218"/>
                <a:gd name="T4" fmla="*/ 93 w 187"/>
                <a:gd name="T5" fmla="*/ 218 h 218"/>
                <a:gd name="T6" fmla="*/ 0 w 187"/>
                <a:gd name="T7" fmla="*/ 109 h 218"/>
                <a:gd name="T8" fmla="*/ 93 w 187"/>
                <a:gd name="T9" fmla="*/ 0 h 218"/>
                <a:gd name="T10" fmla="*/ 92 w 187"/>
                <a:gd name="T11" fmla="*/ 51 h 218"/>
                <a:gd name="T12" fmla="*/ 42 w 187"/>
                <a:gd name="T13" fmla="*/ 109 h 218"/>
                <a:gd name="T14" fmla="*/ 92 w 187"/>
                <a:gd name="T15" fmla="*/ 167 h 218"/>
                <a:gd name="T16" fmla="*/ 142 w 187"/>
                <a:gd name="T17" fmla="*/ 109 h 218"/>
                <a:gd name="T18" fmla="*/ 92 w 187"/>
                <a:gd name="T19" fmla="*/ 5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218">
                  <a:moveTo>
                    <a:pt x="93" y="0"/>
                  </a:moveTo>
                  <a:cubicBezTo>
                    <a:pt x="145" y="0"/>
                    <a:pt x="187" y="49"/>
                    <a:pt x="187" y="109"/>
                  </a:cubicBezTo>
                  <a:cubicBezTo>
                    <a:pt x="187" y="169"/>
                    <a:pt x="145" y="218"/>
                    <a:pt x="93" y="218"/>
                  </a:cubicBezTo>
                  <a:cubicBezTo>
                    <a:pt x="41" y="218"/>
                    <a:pt x="0" y="169"/>
                    <a:pt x="0" y="109"/>
                  </a:cubicBezTo>
                  <a:cubicBezTo>
                    <a:pt x="0" y="49"/>
                    <a:pt x="41" y="0"/>
                    <a:pt x="93" y="0"/>
                  </a:cubicBezTo>
                  <a:close/>
                  <a:moveTo>
                    <a:pt x="92" y="51"/>
                  </a:moveTo>
                  <a:cubicBezTo>
                    <a:pt x="65" y="51"/>
                    <a:pt x="42" y="77"/>
                    <a:pt x="42" y="109"/>
                  </a:cubicBezTo>
                  <a:cubicBezTo>
                    <a:pt x="42" y="141"/>
                    <a:pt x="65" y="167"/>
                    <a:pt x="92" y="167"/>
                  </a:cubicBezTo>
                  <a:cubicBezTo>
                    <a:pt x="120" y="167"/>
                    <a:pt x="142" y="141"/>
                    <a:pt x="142" y="109"/>
                  </a:cubicBezTo>
                  <a:cubicBezTo>
                    <a:pt x="142" y="77"/>
                    <a:pt x="120" y="51"/>
                    <a:pt x="92" y="51"/>
                  </a:cubicBezTo>
                  <a:close/>
                </a:path>
              </a:pathLst>
            </a:custGeom>
            <a:solidFill>
              <a:srgbClr val="CE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6"/>
            <p:cNvSpPr/>
            <p:nvPr/>
          </p:nvSpPr>
          <p:spPr bwMode="auto">
            <a:xfrm>
              <a:off x="1957387" y="3673475"/>
              <a:ext cx="206375" cy="341313"/>
            </a:xfrm>
            <a:custGeom>
              <a:avLst/>
              <a:gdLst>
                <a:gd name="T0" fmla="*/ 9 w 55"/>
                <a:gd name="T1" fmla="*/ 0 h 91"/>
                <a:gd name="T2" fmla="*/ 0 w 55"/>
                <a:gd name="T3" fmla="*/ 47 h 91"/>
                <a:gd name="T4" fmla="*/ 7 w 55"/>
                <a:gd name="T5" fmla="*/ 91 h 91"/>
                <a:gd name="T6" fmla="*/ 52 w 55"/>
                <a:gd name="T7" fmla="*/ 82 h 91"/>
                <a:gd name="T8" fmla="*/ 42 w 55"/>
                <a:gd name="T9" fmla="*/ 47 h 91"/>
                <a:gd name="T10" fmla="*/ 55 w 55"/>
                <a:gd name="T11" fmla="*/ 9 h 91"/>
                <a:gd name="T12" fmla="*/ 9 w 5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5" h="91">
                  <a:moveTo>
                    <a:pt x="9" y="0"/>
                  </a:moveTo>
                  <a:cubicBezTo>
                    <a:pt x="3" y="14"/>
                    <a:pt x="0" y="30"/>
                    <a:pt x="0" y="47"/>
                  </a:cubicBezTo>
                  <a:cubicBezTo>
                    <a:pt x="0" y="63"/>
                    <a:pt x="2" y="77"/>
                    <a:pt x="7" y="91"/>
                  </a:cubicBezTo>
                  <a:cubicBezTo>
                    <a:pt x="52" y="82"/>
                    <a:pt x="52" y="82"/>
                    <a:pt x="52" y="82"/>
                  </a:cubicBezTo>
                  <a:cubicBezTo>
                    <a:pt x="46" y="73"/>
                    <a:pt x="42" y="60"/>
                    <a:pt x="42" y="47"/>
                  </a:cubicBezTo>
                  <a:cubicBezTo>
                    <a:pt x="42" y="33"/>
                    <a:pt x="47" y="19"/>
                    <a:pt x="55" y="9"/>
                  </a:cubicBezTo>
                  <a:lnTo>
                    <a:pt x="9" y="0"/>
                  </a:lnTo>
                  <a:close/>
                </a:path>
              </a:pathLst>
            </a:custGeom>
            <a:solidFill>
              <a:srgbClr val="AF5E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7"/>
            <p:cNvSpPr/>
            <p:nvPr/>
          </p:nvSpPr>
          <p:spPr bwMode="auto">
            <a:xfrm>
              <a:off x="2444750" y="3673475"/>
              <a:ext cx="214313" cy="341313"/>
            </a:xfrm>
            <a:custGeom>
              <a:avLst/>
              <a:gdLst>
                <a:gd name="T0" fmla="*/ 0 w 57"/>
                <a:gd name="T1" fmla="*/ 9 h 91"/>
                <a:gd name="T2" fmla="*/ 12 w 57"/>
                <a:gd name="T3" fmla="*/ 47 h 91"/>
                <a:gd name="T4" fmla="*/ 2 w 57"/>
                <a:gd name="T5" fmla="*/ 82 h 91"/>
                <a:gd name="T6" fmla="*/ 49 w 57"/>
                <a:gd name="T7" fmla="*/ 91 h 91"/>
                <a:gd name="T8" fmla="*/ 57 w 57"/>
                <a:gd name="T9" fmla="*/ 47 h 91"/>
                <a:gd name="T10" fmla="*/ 48 w 57"/>
                <a:gd name="T11" fmla="*/ 0 h 91"/>
                <a:gd name="T12" fmla="*/ 0 w 57"/>
                <a:gd name="T13" fmla="*/ 9 h 91"/>
              </a:gdLst>
              <a:ahLst/>
              <a:cxnLst>
                <a:cxn ang="0">
                  <a:pos x="T0" y="T1"/>
                </a:cxn>
                <a:cxn ang="0">
                  <a:pos x="T2" y="T3"/>
                </a:cxn>
                <a:cxn ang="0">
                  <a:pos x="T4" y="T5"/>
                </a:cxn>
                <a:cxn ang="0">
                  <a:pos x="T6" y="T7"/>
                </a:cxn>
                <a:cxn ang="0">
                  <a:pos x="T8" y="T9"/>
                </a:cxn>
                <a:cxn ang="0">
                  <a:pos x="T10" y="T11"/>
                </a:cxn>
                <a:cxn ang="0">
                  <a:pos x="T12" y="T13"/>
                </a:cxn>
              </a:cxnLst>
              <a:rect l="0" t="0" r="r" b="b"/>
              <a:pathLst>
                <a:path w="57" h="91">
                  <a:moveTo>
                    <a:pt x="0" y="9"/>
                  </a:moveTo>
                  <a:cubicBezTo>
                    <a:pt x="7" y="19"/>
                    <a:pt x="12" y="33"/>
                    <a:pt x="12" y="47"/>
                  </a:cubicBezTo>
                  <a:cubicBezTo>
                    <a:pt x="12" y="60"/>
                    <a:pt x="8" y="73"/>
                    <a:pt x="2" y="82"/>
                  </a:cubicBezTo>
                  <a:cubicBezTo>
                    <a:pt x="49" y="91"/>
                    <a:pt x="49" y="91"/>
                    <a:pt x="49" y="91"/>
                  </a:cubicBezTo>
                  <a:cubicBezTo>
                    <a:pt x="54" y="77"/>
                    <a:pt x="57" y="63"/>
                    <a:pt x="57" y="47"/>
                  </a:cubicBezTo>
                  <a:cubicBezTo>
                    <a:pt x="57" y="30"/>
                    <a:pt x="54" y="14"/>
                    <a:pt x="48" y="0"/>
                  </a:cubicBezTo>
                  <a:lnTo>
                    <a:pt x="0" y="9"/>
                  </a:lnTo>
                  <a:close/>
                </a:path>
              </a:pathLst>
            </a:custGeom>
            <a:solidFill>
              <a:srgbClr val="AF5E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8"/>
            <p:cNvSpPr>
              <a:spLocks noEditPoints="1"/>
            </p:cNvSpPr>
            <p:nvPr/>
          </p:nvSpPr>
          <p:spPr bwMode="auto">
            <a:xfrm>
              <a:off x="1924050" y="3440113"/>
              <a:ext cx="708025" cy="822325"/>
            </a:xfrm>
            <a:custGeom>
              <a:avLst/>
              <a:gdLst>
                <a:gd name="T0" fmla="*/ 95 w 189"/>
                <a:gd name="T1" fmla="*/ 0 h 219"/>
                <a:gd name="T2" fmla="*/ 0 w 189"/>
                <a:gd name="T3" fmla="*/ 109 h 219"/>
                <a:gd name="T4" fmla="*/ 95 w 189"/>
                <a:gd name="T5" fmla="*/ 219 h 219"/>
                <a:gd name="T6" fmla="*/ 189 w 189"/>
                <a:gd name="T7" fmla="*/ 109 h 219"/>
                <a:gd name="T8" fmla="*/ 95 w 189"/>
                <a:gd name="T9" fmla="*/ 0 h 219"/>
                <a:gd name="T10" fmla="*/ 95 w 189"/>
                <a:gd name="T11" fmla="*/ 53 h 219"/>
                <a:gd name="T12" fmla="*/ 143 w 189"/>
                <a:gd name="T13" fmla="*/ 109 h 219"/>
                <a:gd name="T14" fmla="*/ 95 w 189"/>
                <a:gd name="T15" fmla="*/ 165 h 219"/>
                <a:gd name="T16" fmla="*/ 47 w 189"/>
                <a:gd name="T17" fmla="*/ 109 h 219"/>
                <a:gd name="T18" fmla="*/ 95 w 189"/>
                <a:gd name="T19" fmla="*/ 5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19">
                  <a:moveTo>
                    <a:pt x="95" y="0"/>
                  </a:moveTo>
                  <a:cubicBezTo>
                    <a:pt x="43" y="0"/>
                    <a:pt x="0" y="49"/>
                    <a:pt x="0" y="109"/>
                  </a:cubicBezTo>
                  <a:cubicBezTo>
                    <a:pt x="0" y="170"/>
                    <a:pt x="43" y="219"/>
                    <a:pt x="95" y="219"/>
                  </a:cubicBezTo>
                  <a:cubicBezTo>
                    <a:pt x="147" y="219"/>
                    <a:pt x="189" y="170"/>
                    <a:pt x="189" y="109"/>
                  </a:cubicBezTo>
                  <a:cubicBezTo>
                    <a:pt x="189" y="49"/>
                    <a:pt x="147" y="0"/>
                    <a:pt x="95" y="0"/>
                  </a:cubicBezTo>
                  <a:close/>
                  <a:moveTo>
                    <a:pt x="95" y="53"/>
                  </a:moveTo>
                  <a:cubicBezTo>
                    <a:pt x="121" y="53"/>
                    <a:pt x="143" y="78"/>
                    <a:pt x="143" y="109"/>
                  </a:cubicBezTo>
                  <a:cubicBezTo>
                    <a:pt x="143" y="140"/>
                    <a:pt x="121" y="165"/>
                    <a:pt x="95" y="165"/>
                  </a:cubicBezTo>
                  <a:cubicBezTo>
                    <a:pt x="69" y="165"/>
                    <a:pt x="47" y="140"/>
                    <a:pt x="47" y="109"/>
                  </a:cubicBezTo>
                  <a:cubicBezTo>
                    <a:pt x="47" y="78"/>
                    <a:pt x="69" y="53"/>
                    <a:pt x="95"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29"/>
            <p:cNvSpPr>
              <a:spLocks noEditPoints="1"/>
            </p:cNvSpPr>
            <p:nvPr/>
          </p:nvSpPr>
          <p:spPr bwMode="auto">
            <a:xfrm>
              <a:off x="1938337" y="3448050"/>
              <a:ext cx="690563" cy="806450"/>
            </a:xfrm>
            <a:custGeom>
              <a:avLst/>
              <a:gdLst>
                <a:gd name="T0" fmla="*/ 92 w 184"/>
                <a:gd name="T1" fmla="*/ 0 h 215"/>
                <a:gd name="T2" fmla="*/ 184 w 184"/>
                <a:gd name="T3" fmla="*/ 107 h 215"/>
                <a:gd name="T4" fmla="*/ 92 w 184"/>
                <a:gd name="T5" fmla="*/ 215 h 215"/>
                <a:gd name="T6" fmla="*/ 0 w 184"/>
                <a:gd name="T7" fmla="*/ 107 h 215"/>
                <a:gd name="T8" fmla="*/ 92 w 184"/>
                <a:gd name="T9" fmla="*/ 0 h 215"/>
                <a:gd name="T10" fmla="*/ 92 w 184"/>
                <a:gd name="T11" fmla="*/ 50 h 215"/>
                <a:gd name="T12" fmla="*/ 43 w 184"/>
                <a:gd name="T13" fmla="*/ 107 h 215"/>
                <a:gd name="T14" fmla="*/ 92 w 184"/>
                <a:gd name="T15" fmla="*/ 165 h 215"/>
                <a:gd name="T16" fmla="*/ 141 w 184"/>
                <a:gd name="T17" fmla="*/ 107 h 215"/>
                <a:gd name="T18" fmla="*/ 92 w 184"/>
                <a:gd name="T19" fmla="*/ 5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215">
                  <a:moveTo>
                    <a:pt x="92" y="0"/>
                  </a:moveTo>
                  <a:cubicBezTo>
                    <a:pt x="143" y="0"/>
                    <a:pt x="184" y="48"/>
                    <a:pt x="184" y="107"/>
                  </a:cubicBezTo>
                  <a:cubicBezTo>
                    <a:pt x="184" y="167"/>
                    <a:pt x="143" y="215"/>
                    <a:pt x="92" y="215"/>
                  </a:cubicBezTo>
                  <a:cubicBezTo>
                    <a:pt x="41" y="215"/>
                    <a:pt x="0" y="167"/>
                    <a:pt x="0" y="107"/>
                  </a:cubicBezTo>
                  <a:cubicBezTo>
                    <a:pt x="0" y="48"/>
                    <a:pt x="41" y="0"/>
                    <a:pt x="92" y="0"/>
                  </a:cubicBezTo>
                  <a:close/>
                  <a:moveTo>
                    <a:pt x="92" y="50"/>
                  </a:moveTo>
                  <a:cubicBezTo>
                    <a:pt x="65" y="50"/>
                    <a:pt x="43" y="75"/>
                    <a:pt x="43" y="107"/>
                  </a:cubicBezTo>
                  <a:cubicBezTo>
                    <a:pt x="43" y="139"/>
                    <a:pt x="65" y="165"/>
                    <a:pt x="92" y="165"/>
                  </a:cubicBezTo>
                  <a:cubicBezTo>
                    <a:pt x="119" y="165"/>
                    <a:pt x="141" y="139"/>
                    <a:pt x="141" y="107"/>
                  </a:cubicBezTo>
                  <a:cubicBezTo>
                    <a:pt x="141" y="75"/>
                    <a:pt x="119" y="50"/>
                    <a:pt x="92" y="50"/>
                  </a:cubicBezTo>
                  <a:close/>
                </a:path>
              </a:pathLst>
            </a:custGeom>
            <a:solidFill>
              <a:srgbClr val="FBE7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30"/>
            <p:cNvSpPr/>
            <p:nvPr/>
          </p:nvSpPr>
          <p:spPr bwMode="auto">
            <a:xfrm>
              <a:off x="1938337" y="3478213"/>
              <a:ext cx="236538" cy="742950"/>
            </a:xfrm>
            <a:custGeom>
              <a:avLst/>
              <a:gdLst>
                <a:gd name="T0" fmla="*/ 63 w 63"/>
                <a:gd name="T1" fmla="*/ 0 h 198"/>
                <a:gd name="T2" fmla="*/ 63 w 63"/>
                <a:gd name="T3" fmla="*/ 47 h 198"/>
                <a:gd name="T4" fmla="*/ 37 w 63"/>
                <a:gd name="T5" fmla="*/ 99 h 198"/>
                <a:gd name="T6" fmla="*/ 63 w 63"/>
                <a:gd name="T7" fmla="*/ 151 h 198"/>
                <a:gd name="T8" fmla="*/ 63 w 63"/>
                <a:gd name="T9" fmla="*/ 198 h 198"/>
                <a:gd name="T10" fmla="*/ 0 w 63"/>
                <a:gd name="T11" fmla="*/ 99 h 198"/>
                <a:gd name="T12" fmla="*/ 63 w 6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63" h="198">
                  <a:moveTo>
                    <a:pt x="63" y="0"/>
                  </a:moveTo>
                  <a:cubicBezTo>
                    <a:pt x="63" y="47"/>
                    <a:pt x="63" y="47"/>
                    <a:pt x="63" y="47"/>
                  </a:cubicBezTo>
                  <a:cubicBezTo>
                    <a:pt x="47" y="57"/>
                    <a:pt x="37" y="77"/>
                    <a:pt x="37" y="99"/>
                  </a:cubicBezTo>
                  <a:cubicBezTo>
                    <a:pt x="37" y="121"/>
                    <a:pt x="47" y="141"/>
                    <a:pt x="63" y="151"/>
                  </a:cubicBezTo>
                  <a:cubicBezTo>
                    <a:pt x="63" y="198"/>
                    <a:pt x="63" y="198"/>
                    <a:pt x="63" y="198"/>
                  </a:cubicBezTo>
                  <a:cubicBezTo>
                    <a:pt x="27" y="185"/>
                    <a:pt x="0" y="146"/>
                    <a:pt x="0" y="99"/>
                  </a:cubicBezTo>
                  <a:cubicBezTo>
                    <a:pt x="0" y="53"/>
                    <a:pt x="27" y="13"/>
                    <a:pt x="63" y="0"/>
                  </a:cubicBezTo>
                  <a:close/>
                </a:path>
              </a:pathLst>
            </a:custGeom>
            <a:solidFill>
              <a:srgbClr val="F8C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1"/>
            <p:cNvSpPr/>
            <p:nvPr/>
          </p:nvSpPr>
          <p:spPr bwMode="auto">
            <a:xfrm>
              <a:off x="2351087" y="3475038"/>
              <a:ext cx="250825" cy="749300"/>
            </a:xfrm>
            <a:custGeom>
              <a:avLst/>
              <a:gdLst>
                <a:gd name="T0" fmla="*/ 0 w 67"/>
                <a:gd name="T1" fmla="*/ 160 h 200"/>
                <a:gd name="T2" fmla="*/ 37 w 67"/>
                <a:gd name="T3" fmla="*/ 100 h 200"/>
                <a:gd name="T4" fmla="*/ 0 w 67"/>
                <a:gd name="T5" fmla="*/ 40 h 200"/>
                <a:gd name="T6" fmla="*/ 0 w 67"/>
                <a:gd name="T7" fmla="*/ 0 h 200"/>
                <a:gd name="T8" fmla="*/ 67 w 67"/>
                <a:gd name="T9" fmla="*/ 100 h 200"/>
                <a:gd name="T10" fmla="*/ 0 w 67"/>
                <a:gd name="T11" fmla="*/ 200 h 200"/>
                <a:gd name="T12" fmla="*/ 0 w 67"/>
                <a:gd name="T13" fmla="*/ 160 h 200"/>
              </a:gdLst>
              <a:ahLst/>
              <a:cxnLst>
                <a:cxn ang="0">
                  <a:pos x="T0" y="T1"/>
                </a:cxn>
                <a:cxn ang="0">
                  <a:pos x="T2" y="T3"/>
                </a:cxn>
                <a:cxn ang="0">
                  <a:pos x="T4" y="T5"/>
                </a:cxn>
                <a:cxn ang="0">
                  <a:pos x="T6" y="T7"/>
                </a:cxn>
                <a:cxn ang="0">
                  <a:pos x="T8" y="T9"/>
                </a:cxn>
                <a:cxn ang="0">
                  <a:pos x="T10" y="T11"/>
                </a:cxn>
                <a:cxn ang="0">
                  <a:pos x="T12" y="T13"/>
                </a:cxn>
              </a:cxnLst>
              <a:rect l="0" t="0" r="r" b="b"/>
              <a:pathLst>
                <a:path w="67" h="200">
                  <a:moveTo>
                    <a:pt x="0" y="160"/>
                  </a:moveTo>
                  <a:cubicBezTo>
                    <a:pt x="19" y="151"/>
                    <a:pt x="37" y="132"/>
                    <a:pt x="37" y="100"/>
                  </a:cubicBezTo>
                  <a:cubicBezTo>
                    <a:pt x="37" y="68"/>
                    <a:pt x="19" y="49"/>
                    <a:pt x="0" y="40"/>
                  </a:cubicBezTo>
                  <a:cubicBezTo>
                    <a:pt x="0" y="0"/>
                    <a:pt x="0" y="0"/>
                    <a:pt x="0" y="0"/>
                  </a:cubicBezTo>
                  <a:cubicBezTo>
                    <a:pt x="38" y="11"/>
                    <a:pt x="67" y="52"/>
                    <a:pt x="67" y="100"/>
                  </a:cubicBezTo>
                  <a:cubicBezTo>
                    <a:pt x="67" y="148"/>
                    <a:pt x="38" y="189"/>
                    <a:pt x="0" y="200"/>
                  </a:cubicBezTo>
                  <a:lnTo>
                    <a:pt x="0" y="160"/>
                  </a:lnTo>
                  <a:close/>
                </a:path>
              </a:pathLst>
            </a:custGeom>
            <a:solidFill>
              <a:srgbClr val="F8C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32"/>
            <p:cNvSpPr/>
            <p:nvPr/>
          </p:nvSpPr>
          <p:spPr bwMode="auto">
            <a:xfrm>
              <a:off x="2505075" y="3748088"/>
              <a:ext cx="1428750" cy="214313"/>
            </a:xfrm>
            <a:custGeom>
              <a:avLst/>
              <a:gdLst>
                <a:gd name="T0" fmla="*/ 28 w 381"/>
                <a:gd name="T1" fmla="*/ 0 h 57"/>
                <a:gd name="T2" fmla="*/ 0 w 381"/>
                <a:gd name="T3" fmla="*/ 27 h 57"/>
                <a:gd name="T4" fmla="*/ 30 w 381"/>
                <a:gd name="T5" fmla="*/ 57 h 57"/>
                <a:gd name="T6" fmla="*/ 368 w 381"/>
                <a:gd name="T7" fmla="*/ 57 h 57"/>
                <a:gd name="T8" fmla="*/ 381 w 381"/>
                <a:gd name="T9" fmla="*/ 28 h 57"/>
                <a:gd name="T10" fmla="*/ 368 w 381"/>
                <a:gd name="T11" fmla="*/ 0 h 57"/>
                <a:gd name="T12" fmla="*/ 28 w 381"/>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81" h="57">
                  <a:moveTo>
                    <a:pt x="28" y="0"/>
                  </a:moveTo>
                  <a:cubicBezTo>
                    <a:pt x="0" y="27"/>
                    <a:pt x="0" y="27"/>
                    <a:pt x="0" y="27"/>
                  </a:cubicBezTo>
                  <a:cubicBezTo>
                    <a:pt x="30" y="57"/>
                    <a:pt x="30" y="57"/>
                    <a:pt x="30" y="57"/>
                  </a:cubicBezTo>
                  <a:cubicBezTo>
                    <a:pt x="30" y="57"/>
                    <a:pt x="367" y="57"/>
                    <a:pt x="368" y="57"/>
                  </a:cubicBezTo>
                  <a:cubicBezTo>
                    <a:pt x="375" y="57"/>
                    <a:pt x="381" y="44"/>
                    <a:pt x="381" y="28"/>
                  </a:cubicBezTo>
                  <a:cubicBezTo>
                    <a:pt x="381" y="12"/>
                    <a:pt x="375" y="0"/>
                    <a:pt x="368" y="0"/>
                  </a:cubicBezTo>
                  <a:cubicBezTo>
                    <a:pt x="367" y="0"/>
                    <a:pt x="28" y="0"/>
                    <a:pt x="28" y="0"/>
                  </a:cubicBezTo>
                  <a:close/>
                </a:path>
              </a:pathLst>
            </a:custGeom>
            <a:solidFill>
              <a:srgbClr val="FDEE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3"/>
            <p:cNvSpPr/>
            <p:nvPr/>
          </p:nvSpPr>
          <p:spPr bwMode="auto">
            <a:xfrm>
              <a:off x="2609850" y="3748088"/>
              <a:ext cx="1323975" cy="184150"/>
            </a:xfrm>
            <a:custGeom>
              <a:avLst/>
              <a:gdLst>
                <a:gd name="T0" fmla="*/ 349 w 353"/>
                <a:gd name="T1" fmla="*/ 49 h 49"/>
                <a:gd name="T2" fmla="*/ 353 w 353"/>
                <a:gd name="T3" fmla="*/ 28 h 49"/>
                <a:gd name="T4" fmla="*/ 340 w 353"/>
                <a:gd name="T5" fmla="*/ 0 h 49"/>
                <a:gd name="T6" fmla="*/ 4 w 353"/>
                <a:gd name="T7" fmla="*/ 0 h 49"/>
                <a:gd name="T8" fmla="*/ 0 w 353"/>
                <a:gd name="T9" fmla="*/ 28 h 49"/>
                <a:gd name="T10" fmla="*/ 1 w 353"/>
                <a:gd name="T11" fmla="*/ 49 h 49"/>
                <a:gd name="T12" fmla="*/ 349 w 353"/>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353" h="49">
                  <a:moveTo>
                    <a:pt x="349" y="49"/>
                  </a:moveTo>
                  <a:cubicBezTo>
                    <a:pt x="351" y="44"/>
                    <a:pt x="353" y="36"/>
                    <a:pt x="353" y="28"/>
                  </a:cubicBezTo>
                  <a:cubicBezTo>
                    <a:pt x="353" y="12"/>
                    <a:pt x="347" y="0"/>
                    <a:pt x="340" y="0"/>
                  </a:cubicBezTo>
                  <a:cubicBezTo>
                    <a:pt x="339" y="0"/>
                    <a:pt x="4" y="0"/>
                    <a:pt x="4" y="0"/>
                  </a:cubicBezTo>
                  <a:cubicBezTo>
                    <a:pt x="4" y="9"/>
                    <a:pt x="0" y="18"/>
                    <a:pt x="0" y="28"/>
                  </a:cubicBezTo>
                  <a:cubicBezTo>
                    <a:pt x="0" y="35"/>
                    <a:pt x="0" y="42"/>
                    <a:pt x="1" y="49"/>
                  </a:cubicBezTo>
                  <a:lnTo>
                    <a:pt x="349" y="49"/>
                  </a:lnTo>
                  <a:close/>
                </a:path>
              </a:pathLst>
            </a:custGeom>
            <a:solidFill>
              <a:srgbClr val="F8C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34"/>
            <p:cNvSpPr/>
            <p:nvPr/>
          </p:nvSpPr>
          <p:spPr bwMode="auto">
            <a:xfrm>
              <a:off x="2505075" y="3736975"/>
              <a:ext cx="1420813" cy="198438"/>
            </a:xfrm>
            <a:custGeom>
              <a:avLst/>
              <a:gdLst>
                <a:gd name="T0" fmla="*/ 30 w 379"/>
                <a:gd name="T1" fmla="*/ 0 h 53"/>
                <a:gd name="T2" fmla="*/ 0 w 379"/>
                <a:gd name="T3" fmla="*/ 30 h 53"/>
                <a:gd name="T4" fmla="*/ 23 w 379"/>
                <a:gd name="T5" fmla="*/ 53 h 53"/>
                <a:gd name="T6" fmla="*/ 367 w 379"/>
                <a:gd name="T7" fmla="*/ 53 h 53"/>
                <a:gd name="T8" fmla="*/ 379 w 379"/>
                <a:gd name="T9" fmla="*/ 27 h 53"/>
                <a:gd name="T10" fmla="*/ 367 w 379"/>
                <a:gd name="T11" fmla="*/ 0 h 53"/>
                <a:gd name="T12" fmla="*/ 30 w 379"/>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79" h="53">
                  <a:moveTo>
                    <a:pt x="30" y="0"/>
                  </a:moveTo>
                  <a:cubicBezTo>
                    <a:pt x="0" y="30"/>
                    <a:pt x="0" y="30"/>
                    <a:pt x="0" y="30"/>
                  </a:cubicBezTo>
                  <a:cubicBezTo>
                    <a:pt x="23" y="53"/>
                    <a:pt x="23" y="53"/>
                    <a:pt x="23" y="53"/>
                  </a:cubicBezTo>
                  <a:cubicBezTo>
                    <a:pt x="23" y="53"/>
                    <a:pt x="367" y="53"/>
                    <a:pt x="367" y="53"/>
                  </a:cubicBezTo>
                  <a:cubicBezTo>
                    <a:pt x="374" y="53"/>
                    <a:pt x="379" y="42"/>
                    <a:pt x="379" y="27"/>
                  </a:cubicBezTo>
                  <a:cubicBezTo>
                    <a:pt x="379" y="12"/>
                    <a:pt x="374" y="0"/>
                    <a:pt x="367" y="0"/>
                  </a:cubicBezTo>
                  <a:cubicBezTo>
                    <a:pt x="367" y="0"/>
                    <a:pt x="30" y="0"/>
                    <a:pt x="30" y="0"/>
                  </a:cubicBezTo>
                  <a:close/>
                </a:path>
              </a:pathLst>
            </a:custGeom>
            <a:solidFill>
              <a:srgbClr val="FCF0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35"/>
            <p:cNvSpPr/>
            <p:nvPr/>
          </p:nvSpPr>
          <p:spPr bwMode="auto">
            <a:xfrm>
              <a:off x="2505075" y="3748088"/>
              <a:ext cx="1420813" cy="198438"/>
            </a:xfrm>
            <a:custGeom>
              <a:avLst/>
              <a:gdLst>
                <a:gd name="T0" fmla="*/ 28 w 379"/>
                <a:gd name="T1" fmla="*/ 0 h 53"/>
                <a:gd name="T2" fmla="*/ 0 w 379"/>
                <a:gd name="T3" fmla="*/ 27 h 53"/>
                <a:gd name="T4" fmla="*/ 26 w 379"/>
                <a:gd name="T5" fmla="*/ 53 h 53"/>
                <a:gd name="T6" fmla="*/ 367 w 379"/>
                <a:gd name="T7" fmla="*/ 53 h 53"/>
                <a:gd name="T8" fmla="*/ 379 w 379"/>
                <a:gd name="T9" fmla="*/ 26 h 53"/>
                <a:gd name="T10" fmla="*/ 367 w 379"/>
                <a:gd name="T11" fmla="*/ 0 h 53"/>
                <a:gd name="T12" fmla="*/ 28 w 379"/>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79" h="53">
                  <a:moveTo>
                    <a:pt x="28" y="0"/>
                  </a:moveTo>
                  <a:cubicBezTo>
                    <a:pt x="0" y="27"/>
                    <a:pt x="0" y="27"/>
                    <a:pt x="0" y="27"/>
                  </a:cubicBezTo>
                  <a:cubicBezTo>
                    <a:pt x="0" y="27"/>
                    <a:pt x="20" y="46"/>
                    <a:pt x="26" y="53"/>
                  </a:cubicBezTo>
                  <a:cubicBezTo>
                    <a:pt x="26" y="53"/>
                    <a:pt x="367" y="53"/>
                    <a:pt x="367" y="53"/>
                  </a:cubicBezTo>
                  <a:cubicBezTo>
                    <a:pt x="374" y="53"/>
                    <a:pt x="379" y="41"/>
                    <a:pt x="379" y="26"/>
                  </a:cubicBezTo>
                  <a:cubicBezTo>
                    <a:pt x="379" y="11"/>
                    <a:pt x="374" y="0"/>
                    <a:pt x="367" y="0"/>
                  </a:cubicBezTo>
                  <a:cubicBezTo>
                    <a:pt x="367" y="0"/>
                    <a:pt x="28" y="0"/>
                    <a:pt x="28" y="0"/>
                  </a:cubicBezTo>
                  <a:close/>
                </a:path>
              </a:pathLst>
            </a:custGeom>
            <a:solidFill>
              <a:srgbClr val="F8C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36"/>
            <p:cNvSpPr/>
            <p:nvPr/>
          </p:nvSpPr>
          <p:spPr bwMode="auto">
            <a:xfrm>
              <a:off x="2508250" y="3759200"/>
              <a:ext cx="1406525" cy="82550"/>
            </a:xfrm>
            <a:custGeom>
              <a:avLst/>
              <a:gdLst>
                <a:gd name="T0" fmla="*/ 375 w 375"/>
                <a:gd name="T1" fmla="*/ 22 h 22"/>
                <a:gd name="T2" fmla="*/ 367 w 375"/>
                <a:gd name="T3" fmla="*/ 0 h 22"/>
                <a:gd name="T4" fmla="*/ 23 w 375"/>
                <a:gd name="T5" fmla="*/ 0 h 22"/>
                <a:gd name="T6" fmla="*/ 0 w 375"/>
                <a:gd name="T7" fmla="*/ 22 h 22"/>
                <a:gd name="T8" fmla="*/ 375 w 375"/>
                <a:gd name="T9" fmla="*/ 22 h 22"/>
              </a:gdLst>
              <a:ahLst/>
              <a:cxnLst>
                <a:cxn ang="0">
                  <a:pos x="T0" y="T1"/>
                </a:cxn>
                <a:cxn ang="0">
                  <a:pos x="T2" y="T3"/>
                </a:cxn>
                <a:cxn ang="0">
                  <a:pos x="T4" y="T5"/>
                </a:cxn>
                <a:cxn ang="0">
                  <a:pos x="T6" y="T7"/>
                </a:cxn>
                <a:cxn ang="0">
                  <a:pos x="T8" y="T9"/>
                </a:cxn>
              </a:cxnLst>
              <a:rect l="0" t="0" r="r" b="b"/>
              <a:pathLst>
                <a:path w="375" h="22">
                  <a:moveTo>
                    <a:pt x="375" y="22"/>
                  </a:moveTo>
                  <a:cubicBezTo>
                    <a:pt x="375" y="12"/>
                    <a:pt x="371" y="1"/>
                    <a:pt x="367" y="0"/>
                  </a:cubicBezTo>
                  <a:cubicBezTo>
                    <a:pt x="23" y="0"/>
                    <a:pt x="23" y="0"/>
                    <a:pt x="23" y="0"/>
                  </a:cubicBezTo>
                  <a:cubicBezTo>
                    <a:pt x="0" y="22"/>
                    <a:pt x="0" y="22"/>
                    <a:pt x="0" y="22"/>
                  </a:cubicBezTo>
                  <a:lnTo>
                    <a:pt x="375" y="22"/>
                  </a:lnTo>
                  <a:close/>
                </a:path>
              </a:pathLst>
            </a:custGeom>
            <a:solidFill>
              <a:srgbClr val="FDEE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37"/>
            <p:cNvSpPr/>
            <p:nvPr/>
          </p:nvSpPr>
          <p:spPr bwMode="auto">
            <a:xfrm>
              <a:off x="2535237" y="3879850"/>
              <a:ext cx="1379538" cy="66675"/>
            </a:xfrm>
            <a:custGeom>
              <a:avLst/>
              <a:gdLst>
                <a:gd name="T0" fmla="*/ 0 w 368"/>
                <a:gd name="T1" fmla="*/ 0 h 18"/>
                <a:gd name="T2" fmla="*/ 18 w 368"/>
                <a:gd name="T3" fmla="*/ 18 h 18"/>
                <a:gd name="T4" fmla="*/ 362 w 368"/>
                <a:gd name="T5" fmla="*/ 18 h 18"/>
                <a:gd name="T6" fmla="*/ 368 w 368"/>
                <a:gd name="T7" fmla="*/ 0 h 18"/>
                <a:gd name="T8" fmla="*/ 0 w 368"/>
                <a:gd name="T9" fmla="*/ 0 h 18"/>
              </a:gdLst>
              <a:ahLst/>
              <a:cxnLst>
                <a:cxn ang="0">
                  <a:pos x="T0" y="T1"/>
                </a:cxn>
                <a:cxn ang="0">
                  <a:pos x="T2" y="T3"/>
                </a:cxn>
                <a:cxn ang="0">
                  <a:pos x="T4" y="T5"/>
                </a:cxn>
                <a:cxn ang="0">
                  <a:pos x="T6" y="T7"/>
                </a:cxn>
                <a:cxn ang="0">
                  <a:pos x="T8" y="T9"/>
                </a:cxn>
              </a:cxnLst>
              <a:rect l="0" t="0" r="r" b="b"/>
              <a:pathLst>
                <a:path w="368" h="18">
                  <a:moveTo>
                    <a:pt x="0" y="0"/>
                  </a:moveTo>
                  <a:cubicBezTo>
                    <a:pt x="18" y="18"/>
                    <a:pt x="18" y="18"/>
                    <a:pt x="18" y="18"/>
                  </a:cubicBezTo>
                  <a:cubicBezTo>
                    <a:pt x="362" y="18"/>
                    <a:pt x="362" y="18"/>
                    <a:pt x="362" y="18"/>
                  </a:cubicBezTo>
                  <a:cubicBezTo>
                    <a:pt x="365" y="14"/>
                    <a:pt x="367" y="8"/>
                    <a:pt x="368" y="0"/>
                  </a:cubicBezTo>
                  <a:lnTo>
                    <a:pt x="0" y="0"/>
                  </a:lnTo>
                  <a:close/>
                </a:path>
              </a:pathLst>
            </a:custGeom>
            <a:solidFill>
              <a:srgbClr val="D1800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Rectangle 138"/>
            <p:cNvSpPr>
              <a:spLocks noChangeArrowheads="1"/>
            </p:cNvSpPr>
            <p:nvPr/>
          </p:nvSpPr>
          <p:spPr bwMode="auto">
            <a:xfrm>
              <a:off x="2676525" y="3706813"/>
              <a:ext cx="123825" cy="109538"/>
            </a:xfrm>
            <a:prstGeom prst="rect">
              <a:avLst/>
            </a:prstGeom>
            <a:solidFill>
              <a:srgbClr val="FCF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139"/>
            <p:cNvSpPr>
              <a:spLocks noChangeArrowheads="1"/>
            </p:cNvSpPr>
            <p:nvPr/>
          </p:nvSpPr>
          <p:spPr bwMode="auto">
            <a:xfrm>
              <a:off x="2774950" y="3714750"/>
              <a:ext cx="25400" cy="277813"/>
            </a:xfrm>
            <a:prstGeom prst="rect">
              <a:avLst/>
            </a:prstGeom>
            <a:solidFill>
              <a:srgbClr val="703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140"/>
            <p:cNvSpPr>
              <a:spLocks noChangeArrowheads="1"/>
            </p:cNvSpPr>
            <p:nvPr/>
          </p:nvSpPr>
          <p:spPr bwMode="auto">
            <a:xfrm>
              <a:off x="2774950" y="3714750"/>
              <a:ext cx="25400" cy="258763"/>
            </a:xfrm>
            <a:prstGeom prst="rect">
              <a:avLst/>
            </a:prstGeom>
            <a:solidFill>
              <a:srgbClr val="B65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141"/>
            <p:cNvSpPr>
              <a:spLocks noChangeArrowheads="1"/>
            </p:cNvSpPr>
            <p:nvPr/>
          </p:nvSpPr>
          <p:spPr bwMode="auto">
            <a:xfrm>
              <a:off x="2774950" y="3729038"/>
              <a:ext cx="25400" cy="112713"/>
            </a:xfrm>
            <a:prstGeom prst="rect">
              <a:avLst/>
            </a:prstGeom>
            <a:solidFill>
              <a:srgbClr val="BA6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142"/>
            <p:cNvSpPr>
              <a:spLocks noChangeArrowheads="1"/>
            </p:cNvSpPr>
            <p:nvPr/>
          </p:nvSpPr>
          <p:spPr bwMode="auto">
            <a:xfrm>
              <a:off x="2774950" y="3890963"/>
              <a:ext cx="25400" cy="82550"/>
            </a:xfrm>
            <a:prstGeom prst="rect">
              <a:avLst/>
            </a:prstGeom>
            <a:solidFill>
              <a:srgbClr val="6D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143"/>
            <p:cNvSpPr>
              <a:spLocks noChangeArrowheads="1"/>
            </p:cNvSpPr>
            <p:nvPr/>
          </p:nvSpPr>
          <p:spPr bwMode="auto">
            <a:xfrm>
              <a:off x="2676525" y="3714750"/>
              <a:ext cx="90488" cy="277813"/>
            </a:xfrm>
            <a:prstGeom prst="rect">
              <a:avLst/>
            </a:prstGeom>
            <a:solidFill>
              <a:srgbClr val="FCF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144"/>
            <p:cNvSpPr>
              <a:spLocks noChangeArrowheads="1"/>
            </p:cNvSpPr>
            <p:nvPr/>
          </p:nvSpPr>
          <p:spPr bwMode="auto">
            <a:xfrm>
              <a:off x="2676525" y="3714750"/>
              <a:ext cx="90488" cy="258763"/>
            </a:xfrm>
            <a:prstGeom prst="rect">
              <a:avLst/>
            </a:prstGeom>
            <a:solidFill>
              <a:srgbClr val="FCF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145"/>
            <p:cNvSpPr>
              <a:spLocks noChangeArrowheads="1"/>
            </p:cNvSpPr>
            <p:nvPr/>
          </p:nvSpPr>
          <p:spPr bwMode="auto">
            <a:xfrm>
              <a:off x="2676525" y="3729038"/>
              <a:ext cx="90488" cy="112713"/>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146"/>
            <p:cNvSpPr>
              <a:spLocks noChangeArrowheads="1"/>
            </p:cNvSpPr>
            <p:nvPr/>
          </p:nvSpPr>
          <p:spPr bwMode="auto">
            <a:xfrm>
              <a:off x="2692400" y="3714750"/>
              <a:ext cx="90488" cy="277813"/>
            </a:xfrm>
            <a:prstGeom prst="rect">
              <a:avLst/>
            </a:prstGeom>
            <a:solidFill>
              <a:srgbClr val="F8C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147"/>
            <p:cNvSpPr>
              <a:spLocks noChangeArrowheads="1"/>
            </p:cNvSpPr>
            <p:nvPr/>
          </p:nvSpPr>
          <p:spPr bwMode="auto">
            <a:xfrm>
              <a:off x="2692400" y="3714750"/>
              <a:ext cx="90488" cy="258763"/>
            </a:xfrm>
            <a:prstGeom prst="rect">
              <a:avLst/>
            </a:prstGeom>
            <a:solidFill>
              <a:srgbClr val="F8C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148"/>
            <p:cNvSpPr>
              <a:spLocks noChangeArrowheads="1"/>
            </p:cNvSpPr>
            <p:nvPr/>
          </p:nvSpPr>
          <p:spPr bwMode="auto">
            <a:xfrm>
              <a:off x="2692400" y="3736975"/>
              <a:ext cx="90488" cy="104775"/>
            </a:xfrm>
            <a:prstGeom prst="rect">
              <a:avLst/>
            </a:prstGeom>
            <a:solidFill>
              <a:srgbClr val="FBE6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149"/>
            <p:cNvSpPr>
              <a:spLocks noChangeArrowheads="1"/>
            </p:cNvSpPr>
            <p:nvPr/>
          </p:nvSpPr>
          <p:spPr bwMode="auto">
            <a:xfrm>
              <a:off x="2692400" y="3890963"/>
              <a:ext cx="90488" cy="82550"/>
            </a:xfrm>
            <a:prstGeom prst="rect">
              <a:avLst/>
            </a:prstGeom>
            <a:solidFill>
              <a:srgbClr val="AF5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150"/>
            <p:cNvSpPr>
              <a:spLocks noChangeArrowheads="1"/>
            </p:cNvSpPr>
            <p:nvPr/>
          </p:nvSpPr>
          <p:spPr bwMode="auto">
            <a:xfrm>
              <a:off x="3276600" y="3706813"/>
              <a:ext cx="128588" cy="109538"/>
            </a:xfrm>
            <a:prstGeom prst="rect">
              <a:avLst/>
            </a:prstGeom>
            <a:solidFill>
              <a:srgbClr val="FCF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151"/>
            <p:cNvSpPr>
              <a:spLocks noChangeArrowheads="1"/>
            </p:cNvSpPr>
            <p:nvPr/>
          </p:nvSpPr>
          <p:spPr bwMode="auto">
            <a:xfrm>
              <a:off x="3378200" y="3714750"/>
              <a:ext cx="26988" cy="277813"/>
            </a:xfrm>
            <a:prstGeom prst="rect">
              <a:avLst/>
            </a:prstGeom>
            <a:solidFill>
              <a:srgbClr val="703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152"/>
            <p:cNvSpPr>
              <a:spLocks noChangeArrowheads="1"/>
            </p:cNvSpPr>
            <p:nvPr/>
          </p:nvSpPr>
          <p:spPr bwMode="auto">
            <a:xfrm>
              <a:off x="3378200" y="3714750"/>
              <a:ext cx="26988" cy="258763"/>
            </a:xfrm>
            <a:prstGeom prst="rect">
              <a:avLst/>
            </a:prstGeom>
            <a:solidFill>
              <a:srgbClr val="B65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153"/>
            <p:cNvSpPr>
              <a:spLocks noChangeArrowheads="1"/>
            </p:cNvSpPr>
            <p:nvPr/>
          </p:nvSpPr>
          <p:spPr bwMode="auto">
            <a:xfrm>
              <a:off x="3378200" y="3729038"/>
              <a:ext cx="26988" cy="112713"/>
            </a:xfrm>
            <a:prstGeom prst="rect">
              <a:avLst/>
            </a:prstGeom>
            <a:solidFill>
              <a:srgbClr val="BA6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154"/>
            <p:cNvSpPr>
              <a:spLocks noChangeArrowheads="1"/>
            </p:cNvSpPr>
            <p:nvPr/>
          </p:nvSpPr>
          <p:spPr bwMode="auto">
            <a:xfrm>
              <a:off x="3378200" y="3890963"/>
              <a:ext cx="26988" cy="82550"/>
            </a:xfrm>
            <a:prstGeom prst="rect">
              <a:avLst/>
            </a:prstGeom>
            <a:solidFill>
              <a:srgbClr val="6D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155"/>
            <p:cNvSpPr>
              <a:spLocks noChangeArrowheads="1"/>
            </p:cNvSpPr>
            <p:nvPr/>
          </p:nvSpPr>
          <p:spPr bwMode="auto">
            <a:xfrm>
              <a:off x="3276600" y="3714750"/>
              <a:ext cx="95250" cy="277813"/>
            </a:xfrm>
            <a:prstGeom prst="rect">
              <a:avLst/>
            </a:prstGeom>
            <a:solidFill>
              <a:srgbClr val="FFBE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156"/>
            <p:cNvSpPr>
              <a:spLocks noChangeArrowheads="1"/>
            </p:cNvSpPr>
            <p:nvPr/>
          </p:nvSpPr>
          <p:spPr bwMode="auto">
            <a:xfrm>
              <a:off x="3276600" y="3714750"/>
              <a:ext cx="95250" cy="258763"/>
            </a:xfrm>
            <a:prstGeom prst="rect">
              <a:avLst/>
            </a:prstGeom>
            <a:solidFill>
              <a:srgbClr val="FCF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157"/>
            <p:cNvSpPr>
              <a:spLocks noChangeArrowheads="1"/>
            </p:cNvSpPr>
            <p:nvPr/>
          </p:nvSpPr>
          <p:spPr bwMode="auto">
            <a:xfrm>
              <a:off x="3276600" y="3729038"/>
              <a:ext cx="95250" cy="112713"/>
            </a:xfrm>
            <a:prstGeom prst="rect">
              <a:avLst/>
            </a:prstGeom>
            <a:solidFill>
              <a:srgbClr val="FFFF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158"/>
            <p:cNvSpPr>
              <a:spLocks noChangeArrowheads="1"/>
            </p:cNvSpPr>
            <p:nvPr/>
          </p:nvSpPr>
          <p:spPr bwMode="auto">
            <a:xfrm>
              <a:off x="3276600" y="3890963"/>
              <a:ext cx="95250" cy="82550"/>
            </a:xfrm>
            <a:prstGeom prst="rect">
              <a:avLst/>
            </a:prstGeom>
            <a:solidFill>
              <a:srgbClr val="EF9B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159"/>
            <p:cNvSpPr>
              <a:spLocks noChangeArrowheads="1"/>
            </p:cNvSpPr>
            <p:nvPr/>
          </p:nvSpPr>
          <p:spPr bwMode="auto">
            <a:xfrm>
              <a:off x="3295650" y="3714750"/>
              <a:ext cx="90488" cy="277813"/>
            </a:xfrm>
            <a:prstGeom prst="rect">
              <a:avLst/>
            </a:prstGeom>
            <a:solidFill>
              <a:srgbClr val="CE8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160"/>
            <p:cNvSpPr>
              <a:spLocks noChangeArrowheads="1"/>
            </p:cNvSpPr>
            <p:nvPr/>
          </p:nvSpPr>
          <p:spPr bwMode="auto">
            <a:xfrm>
              <a:off x="3295650" y="3714750"/>
              <a:ext cx="90488" cy="258763"/>
            </a:xfrm>
            <a:prstGeom prst="rect">
              <a:avLst/>
            </a:prstGeom>
            <a:solidFill>
              <a:srgbClr val="F8C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Rectangle 161"/>
            <p:cNvSpPr>
              <a:spLocks noChangeArrowheads="1"/>
            </p:cNvSpPr>
            <p:nvPr/>
          </p:nvSpPr>
          <p:spPr bwMode="auto">
            <a:xfrm>
              <a:off x="3295650" y="3736975"/>
              <a:ext cx="90488" cy="104775"/>
            </a:xfrm>
            <a:prstGeom prst="rect">
              <a:avLst/>
            </a:prstGeom>
            <a:solidFill>
              <a:srgbClr val="FBE6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Rectangle 162"/>
            <p:cNvSpPr>
              <a:spLocks noChangeArrowheads="1"/>
            </p:cNvSpPr>
            <p:nvPr/>
          </p:nvSpPr>
          <p:spPr bwMode="auto">
            <a:xfrm>
              <a:off x="3295650" y="3890963"/>
              <a:ext cx="90488" cy="82550"/>
            </a:xfrm>
            <a:prstGeom prst="rect">
              <a:avLst/>
            </a:prstGeom>
            <a:solidFill>
              <a:srgbClr val="AF5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 name="Freeform 163"/>
            <p:cNvSpPr/>
            <p:nvPr/>
          </p:nvSpPr>
          <p:spPr bwMode="auto">
            <a:xfrm>
              <a:off x="3430587" y="3913188"/>
              <a:ext cx="442913" cy="49213"/>
            </a:xfrm>
            <a:custGeom>
              <a:avLst/>
              <a:gdLst>
                <a:gd name="T0" fmla="*/ 277 w 279"/>
                <a:gd name="T1" fmla="*/ 0 h 31"/>
                <a:gd name="T2" fmla="*/ 258 w 279"/>
                <a:gd name="T3" fmla="*/ 0 h 31"/>
                <a:gd name="T4" fmla="*/ 24 w 279"/>
                <a:gd name="T5" fmla="*/ 0 h 31"/>
                <a:gd name="T6" fmla="*/ 3 w 279"/>
                <a:gd name="T7" fmla="*/ 0 h 31"/>
                <a:gd name="T8" fmla="*/ 0 w 279"/>
                <a:gd name="T9" fmla="*/ 0 h 31"/>
                <a:gd name="T10" fmla="*/ 0 w 279"/>
                <a:gd name="T11" fmla="*/ 31 h 31"/>
                <a:gd name="T12" fmla="*/ 24 w 279"/>
                <a:gd name="T13" fmla="*/ 31 h 31"/>
                <a:gd name="T14" fmla="*/ 24 w 279"/>
                <a:gd name="T15" fmla="*/ 9 h 31"/>
                <a:gd name="T16" fmla="*/ 258 w 279"/>
                <a:gd name="T17" fmla="*/ 9 h 31"/>
                <a:gd name="T18" fmla="*/ 258 w 279"/>
                <a:gd name="T19" fmla="*/ 31 h 31"/>
                <a:gd name="T20" fmla="*/ 279 w 279"/>
                <a:gd name="T21" fmla="*/ 31 h 31"/>
                <a:gd name="T22" fmla="*/ 279 w 279"/>
                <a:gd name="T23" fmla="*/ 0 h 31"/>
                <a:gd name="T24" fmla="*/ 277 w 279"/>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1">
                  <a:moveTo>
                    <a:pt x="277" y="0"/>
                  </a:moveTo>
                  <a:lnTo>
                    <a:pt x="258" y="0"/>
                  </a:lnTo>
                  <a:lnTo>
                    <a:pt x="24" y="0"/>
                  </a:lnTo>
                  <a:lnTo>
                    <a:pt x="3" y="0"/>
                  </a:lnTo>
                  <a:lnTo>
                    <a:pt x="0" y="0"/>
                  </a:lnTo>
                  <a:lnTo>
                    <a:pt x="0" y="31"/>
                  </a:lnTo>
                  <a:lnTo>
                    <a:pt x="24" y="31"/>
                  </a:lnTo>
                  <a:lnTo>
                    <a:pt x="24" y="9"/>
                  </a:lnTo>
                  <a:lnTo>
                    <a:pt x="258" y="9"/>
                  </a:lnTo>
                  <a:lnTo>
                    <a:pt x="258" y="31"/>
                  </a:lnTo>
                  <a:lnTo>
                    <a:pt x="279" y="31"/>
                  </a:lnTo>
                  <a:lnTo>
                    <a:pt x="279" y="0"/>
                  </a:lnTo>
                  <a:lnTo>
                    <a:pt x="277" y="0"/>
                  </a:lnTo>
                  <a:close/>
                </a:path>
              </a:pathLst>
            </a:custGeom>
            <a:solidFill>
              <a:srgbClr val="AF5E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64"/>
            <p:cNvSpPr/>
            <p:nvPr/>
          </p:nvSpPr>
          <p:spPr bwMode="auto">
            <a:xfrm>
              <a:off x="3441700" y="3935413"/>
              <a:ext cx="420688" cy="385763"/>
            </a:xfrm>
            <a:custGeom>
              <a:avLst/>
              <a:gdLst>
                <a:gd name="T0" fmla="*/ 265 w 265"/>
                <a:gd name="T1" fmla="*/ 95 h 243"/>
                <a:gd name="T2" fmla="*/ 265 w 265"/>
                <a:gd name="T3" fmla="*/ 0 h 243"/>
                <a:gd name="T4" fmla="*/ 0 w 265"/>
                <a:gd name="T5" fmla="*/ 0 h 243"/>
                <a:gd name="T6" fmla="*/ 0 w 265"/>
                <a:gd name="T7" fmla="*/ 95 h 243"/>
                <a:gd name="T8" fmla="*/ 43 w 265"/>
                <a:gd name="T9" fmla="*/ 95 h 243"/>
                <a:gd name="T10" fmla="*/ 43 w 265"/>
                <a:gd name="T11" fmla="*/ 203 h 243"/>
                <a:gd name="T12" fmla="*/ 0 w 265"/>
                <a:gd name="T13" fmla="*/ 203 h 243"/>
                <a:gd name="T14" fmla="*/ 0 w 265"/>
                <a:gd name="T15" fmla="*/ 243 h 243"/>
                <a:gd name="T16" fmla="*/ 102 w 265"/>
                <a:gd name="T17" fmla="*/ 243 h 243"/>
                <a:gd name="T18" fmla="*/ 102 w 265"/>
                <a:gd name="T19" fmla="*/ 95 h 243"/>
                <a:gd name="T20" fmla="*/ 166 w 265"/>
                <a:gd name="T21" fmla="*/ 95 h 243"/>
                <a:gd name="T22" fmla="*/ 166 w 265"/>
                <a:gd name="T23" fmla="*/ 243 h 243"/>
                <a:gd name="T24" fmla="*/ 265 w 265"/>
                <a:gd name="T25" fmla="*/ 243 h 243"/>
                <a:gd name="T26" fmla="*/ 265 w 265"/>
                <a:gd name="T27" fmla="*/ 203 h 243"/>
                <a:gd name="T28" fmla="*/ 222 w 265"/>
                <a:gd name="T29" fmla="*/ 203 h 243"/>
                <a:gd name="T30" fmla="*/ 222 w 265"/>
                <a:gd name="T31" fmla="*/ 95 h 243"/>
                <a:gd name="T32" fmla="*/ 265 w 265"/>
                <a:gd name="T33" fmla="*/ 9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243">
                  <a:moveTo>
                    <a:pt x="265" y="95"/>
                  </a:moveTo>
                  <a:lnTo>
                    <a:pt x="265" y="0"/>
                  </a:lnTo>
                  <a:lnTo>
                    <a:pt x="0" y="0"/>
                  </a:lnTo>
                  <a:lnTo>
                    <a:pt x="0" y="95"/>
                  </a:lnTo>
                  <a:lnTo>
                    <a:pt x="43" y="95"/>
                  </a:lnTo>
                  <a:lnTo>
                    <a:pt x="43" y="203"/>
                  </a:lnTo>
                  <a:lnTo>
                    <a:pt x="0" y="203"/>
                  </a:lnTo>
                  <a:lnTo>
                    <a:pt x="0" y="243"/>
                  </a:lnTo>
                  <a:lnTo>
                    <a:pt x="102" y="243"/>
                  </a:lnTo>
                  <a:lnTo>
                    <a:pt x="102" y="95"/>
                  </a:lnTo>
                  <a:lnTo>
                    <a:pt x="166" y="95"/>
                  </a:lnTo>
                  <a:lnTo>
                    <a:pt x="166" y="243"/>
                  </a:lnTo>
                  <a:lnTo>
                    <a:pt x="265" y="243"/>
                  </a:lnTo>
                  <a:lnTo>
                    <a:pt x="265" y="203"/>
                  </a:lnTo>
                  <a:lnTo>
                    <a:pt x="222" y="203"/>
                  </a:lnTo>
                  <a:lnTo>
                    <a:pt x="222" y="95"/>
                  </a:lnTo>
                  <a:lnTo>
                    <a:pt x="265" y="95"/>
                  </a:lnTo>
                  <a:close/>
                </a:path>
              </a:pathLst>
            </a:custGeom>
            <a:solidFill>
              <a:srgbClr val="AF5E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65"/>
            <p:cNvSpPr/>
            <p:nvPr/>
          </p:nvSpPr>
          <p:spPr bwMode="auto">
            <a:xfrm>
              <a:off x="3441700" y="3932238"/>
              <a:ext cx="420688" cy="366713"/>
            </a:xfrm>
            <a:custGeom>
              <a:avLst/>
              <a:gdLst>
                <a:gd name="T0" fmla="*/ 265 w 265"/>
                <a:gd name="T1" fmla="*/ 85 h 231"/>
                <a:gd name="T2" fmla="*/ 265 w 265"/>
                <a:gd name="T3" fmla="*/ 0 h 231"/>
                <a:gd name="T4" fmla="*/ 0 w 265"/>
                <a:gd name="T5" fmla="*/ 0 h 231"/>
                <a:gd name="T6" fmla="*/ 0 w 265"/>
                <a:gd name="T7" fmla="*/ 85 h 231"/>
                <a:gd name="T8" fmla="*/ 43 w 265"/>
                <a:gd name="T9" fmla="*/ 85 h 231"/>
                <a:gd name="T10" fmla="*/ 43 w 265"/>
                <a:gd name="T11" fmla="*/ 191 h 231"/>
                <a:gd name="T12" fmla="*/ 0 w 265"/>
                <a:gd name="T13" fmla="*/ 191 h 231"/>
                <a:gd name="T14" fmla="*/ 0 w 265"/>
                <a:gd name="T15" fmla="*/ 231 h 231"/>
                <a:gd name="T16" fmla="*/ 102 w 265"/>
                <a:gd name="T17" fmla="*/ 231 h 231"/>
                <a:gd name="T18" fmla="*/ 102 w 265"/>
                <a:gd name="T19" fmla="*/ 85 h 231"/>
                <a:gd name="T20" fmla="*/ 166 w 265"/>
                <a:gd name="T21" fmla="*/ 85 h 231"/>
                <a:gd name="T22" fmla="*/ 166 w 265"/>
                <a:gd name="T23" fmla="*/ 231 h 231"/>
                <a:gd name="T24" fmla="*/ 265 w 265"/>
                <a:gd name="T25" fmla="*/ 231 h 231"/>
                <a:gd name="T26" fmla="*/ 265 w 265"/>
                <a:gd name="T27" fmla="*/ 191 h 231"/>
                <a:gd name="T28" fmla="*/ 222 w 265"/>
                <a:gd name="T29" fmla="*/ 191 h 231"/>
                <a:gd name="T30" fmla="*/ 222 w 265"/>
                <a:gd name="T31" fmla="*/ 85 h 231"/>
                <a:gd name="T32" fmla="*/ 265 w 265"/>
                <a:gd name="T33" fmla="*/ 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231">
                  <a:moveTo>
                    <a:pt x="265" y="85"/>
                  </a:moveTo>
                  <a:lnTo>
                    <a:pt x="265" y="0"/>
                  </a:lnTo>
                  <a:lnTo>
                    <a:pt x="0" y="0"/>
                  </a:lnTo>
                  <a:lnTo>
                    <a:pt x="0" y="85"/>
                  </a:lnTo>
                  <a:lnTo>
                    <a:pt x="43" y="85"/>
                  </a:lnTo>
                  <a:lnTo>
                    <a:pt x="43" y="191"/>
                  </a:lnTo>
                  <a:lnTo>
                    <a:pt x="0" y="191"/>
                  </a:lnTo>
                  <a:lnTo>
                    <a:pt x="0" y="231"/>
                  </a:lnTo>
                  <a:lnTo>
                    <a:pt x="102" y="231"/>
                  </a:lnTo>
                  <a:lnTo>
                    <a:pt x="102" y="85"/>
                  </a:lnTo>
                  <a:lnTo>
                    <a:pt x="166" y="85"/>
                  </a:lnTo>
                  <a:lnTo>
                    <a:pt x="166" y="231"/>
                  </a:lnTo>
                  <a:lnTo>
                    <a:pt x="265" y="231"/>
                  </a:lnTo>
                  <a:lnTo>
                    <a:pt x="265" y="191"/>
                  </a:lnTo>
                  <a:lnTo>
                    <a:pt x="222" y="191"/>
                  </a:lnTo>
                  <a:lnTo>
                    <a:pt x="222" y="85"/>
                  </a:lnTo>
                  <a:lnTo>
                    <a:pt x="265" y="85"/>
                  </a:lnTo>
                  <a:close/>
                </a:path>
              </a:pathLst>
            </a:custGeom>
            <a:solidFill>
              <a:srgbClr val="F8C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Rectangle 166"/>
            <p:cNvSpPr>
              <a:spLocks noChangeArrowheads="1"/>
            </p:cNvSpPr>
            <p:nvPr/>
          </p:nvSpPr>
          <p:spPr bwMode="auto">
            <a:xfrm>
              <a:off x="3441700" y="4257675"/>
              <a:ext cx="161925" cy="23813"/>
            </a:xfrm>
            <a:prstGeom prst="rect">
              <a:avLst/>
            </a:prstGeom>
            <a:solidFill>
              <a:srgbClr val="FBE6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167"/>
            <p:cNvSpPr>
              <a:spLocks noChangeArrowheads="1"/>
            </p:cNvSpPr>
            <p:nvPr/>
          </p:nvSpPr>
          <p:spPr bwMode="auto">
            <a:xfrm>
              <a:off x="3705225" y="4257675"/>
              <a:ext cx="157163" cy="23813"/>
            </a:xfrm>
            <a:prstGeom prst="rect">
              <a:avLst/>
            </a:prstGeom>
            <a:solidFill>
              <a:srgbClr val="FBE6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Freeform 168"/>
            <p:cNvSpPr/>
            <p:nvPr/>
          </p:nvSpPr>
          <p:spPr bwMode="auto">
            <a:xfrm>
              <a:off x="3441700" y="4003675"/>
              <a:ext cx="420688" cy="63500"/>
            </a:xfrm>
            <a:custGeom>
              <a:avLst/>
              <a:gdLst>
                <a:gd name="T0" fmla="*/ 43 w 265"/>
                <a:gd name="T1" fmla="*/ 40 h 40"/>
                <a:gd name="T2" fmla="*/ 102 w 265"/>
                <a:gd name="T3" fmla="*/ 40 h 40"/>
                <a:gd name="T4" fmla="*/ 102 w 265"/>
                <a:gd name="T5" fmla="*/ 30 h 40"/>
                <a:gd name="T6" fmla="*/ 166 w 265"/>
                <a:gd name="T7" fmla="*/ 30 h 40"/>
                <a:gd name="T8" fmla="*/ 166 w 265"/>
                <a:gd name="T9" fmla="*/ 40 h 40"/>
                <a:gd name="T10" fmla="*/ 222 w 265"/>
                <a:gd name="T11" fmla="*/ 40 h 40"/>
                <a:gd name="T12" fmla="*/ 222 w 265"/>
                <a:gd name="T13" fmla="*/ 30 h 40"/>
                <a:gd name="T14" fmla="*/ 265 w 265"/>
                <a:gd name="T15" fmla="*/ 30 h 40"/>
                <a:gd name="T16" fmla="*/ 265 w 265"/>
                <a:gd name="T17" fmla="*/ 0 h 40"/>
                <a:gd name="T18" fmla="*/ 0 w 265"/>
                <a:gd name="T19" fmla="*/ 0 h 40"/>
                <a:gd name="T20" fmla="*/ 0 w 265"/>
                <a:gd name="T21" fmla="*/ 30 h 40"/>
                <a:gd name="T22" fmla="*/ 43 w 265"/>
                <a:gd name="T23" fmla="*/ 30 h 40"/>
                <a:gd name="T24" fmla="*/ 43 w 265"/>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40">
                  <a:moveTo>
                    <a:pt x="43" y="40"/>
                  </a:moveTo>
                  <a:lnTo>
                    <a:pt x="102" y="40"/>
                  </a:lnTo>
                  <a:lnTo>
                    <a:pt x="102" y="30"/>
                  </a:lnTo>
                  <a:lnTo>
                    <a:pt x="166" y="30"/>
                  </a:lnTo>
                  <a:lnTo>
                    <a:pt x="166" y="40"/>
                  </a:lnTo>
                  <a:lnTo>
                    <a:pt x="222" y="40"/>
                  </a:lnTo>
                  <a:lnTo>
                    <a:pt x="222" y="30"/>
                  </a:lnTo>
                  <a:lnTo>
                    <a:pt x="265" y="30"/>
                  </a:lnTo>
                  <a:lnTo>
                    <a:pt x="265" y="0"/>
                  </a:lnTo>
                  <a:lnTo>
                    <a:pt x="0" y="0"/>
                  </a:lnTo>
                  <a:lnTo>
                    <a:pt x="0" y="30"/>
                  </a:lnTo>
                  <a:lnTo>
                    <a:pt x="43" y="30"/>
                  </a:lnTo>
                  <a:lnTo>
                    <a:pt x="43" y="40"/>
                  </a:lnTo>
                  <a:close/>
                </a:path>
              </a:pathLst>
            </a:custGeom>
            <a:solidFill>
              <a:srgbClr val="FBE6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Rectangle 169"/>
            <p:cNvSpPr>
              <a:spLocks noChangeArrowheads="1"/>
            </p:cNvSpPr>
            <p:nvPr/>
          </p:nvSpPr>
          <p:spPr bwMode="auto">
            <a:xfrm>
              <a:off x="3783012" y="4051300"/>
              <a:ext cx="79375" cy="15875"/>
            </a:xfrm>
            <a:prstGeom prst="rect">
              <a:avLst/>
            </a:prstGeom>
            <a:solidFill>
              <a:srgbClr val="DEA30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Freeform 170"/>
            <p:cNvSpPr/>
            <p:nvPr/>
          </p:nvSpPr>
          <p:spPr bwMode="auto">
            <a:xfrm>
              <a:off x="3441700" y="3932238"/>
              <a:ext cx="82550" cy="303213"/>
            </a:xfrm>
            <a:custGeom>
              <a:avLst/>
              <a:gdLst>
                <a:gd name="T0" fmla="*/ 43 w 52"/>
                <a:gd name="T1" fmla="*/ 191 h 191"/>
                <a:gd name="T2" fmla="*/ 52 w 52"/>
                <a:gd name="T3" fmla="*/ 191 h 191"/>
                <a:gd name="T4" fmla="*/ 52 w 52"/>
                <a:gd name="T5" fmla="*/ 75 h 191"/>
                <a:gd name="T6" fmla="*/ 10 w 52"/>
                <a:gd name="T7" fmla="*/ 75 h 191"/>
                <a:gd name="T8" fmla="*/ 10 w 52"/>
                <a:gd name="T9" fmla="*/ 0 h 191"/>
                <a:gd name="T10" fmla="*/ 0 w 52"/>
                <a:gd name="T11" fmla="*/ 0 h 191"/>
                <a:gd name="T12" fmla="*/ 0 w 52"/>
                <a:gd name="T13" fmla="*/ 85 h 191"/>
                <a:gd name="T14" fmla="*/ 43 w 52"/>
                <a:gd name="T15" fmla="*/ 85 h 191"/>
                <a:gd name="T16" fmla="*/ 43 w 52"/>
                <a:gd name="T1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91">
                  <a:moveTo>
                    <a:pt x="43" y="191"/>
                  </a:moveTo>
                  <a:lnTo>
                    <a:pt x="52" y="191"/>
                  </a:lnTo>
                  <a:lnTo>
                    <a:pt x="52" y="75"/>
                  </a:lnTo>
                  <a:lnTo>
                    <a:pt x="10" y="75"/>
                  </a:lnTo>
                  <a:lnTo>
                    <a:pt x="10" y="0"/>
                  </a:lnTo>
                  <a:lnTo>
                    <a:pt x="0" y="0"/>
                  </a:lnTo>
                  <a:lnTo>
                    <a:pt x="0" y="85"/>
                  </a:lnTo>
                  <a:lnTo>
                    <a:pt x="43" y="85"/>
                  </a:lnTo>
                  <a:lnTo>
                    <a:pt x="43" y="191"/>
                  </a:lnTo>
                  <a:close/>
                </a:path>
              </a:pathLst>
            </a:custGeom>
            <a:solidFill>
              <a:srgbClr val="DEA3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71"/>
            <p:cNvSpPr/>
            <p:nvPr/>
          </p:nvSpPr>
          <p:spPr bwMode="auto">
            <a:xfrm>
              <a:off x="3441700" y="4235450"/>
              <a:ext cx="161925" cy="63500"/>
            </a:xfrm>
            <a:custGeom>
              <a:avLst/>
              <a:gdLst>
                <a:gd name="T0" fmla="*/ 10 w 102"/>
                <a:gd name="T1" fmla="*/ 31 h 40"/>
                <a:gd name="T2" fmla="*/ 10 w 102"/>
                <a:gd name="T3" fmla="*/ 0 h 40"/>
                <a:gd name="T4" fmla="*/ 0 w 102"/>
                <a:gd name="T5" fmla="*/ 0 h 40"/>
                <a:gd name="T6" fmla="*/ 0 w 102"/>
                <a:gd name="T7" fmla="*/ 40 h 40"/>
                <a:gd name="T8" fmla="*/ 102 w 102"/>
                <a:gd name="T9" fmla="*/ 40 h 40"/>
                <a:gd name="T10" fmla="*/ 102 w 102"/>
                <a:gd name="T11" fmla="*/ 31 h 40"/>
                <a:gd name="T12" fmla="*/ 10 w 102"/>
                <a:gd name="T13" fmla="*/ 31 h 40"/>
              </a:gdLst>
              <a:ahLst/>
              <a:cxnLst>
                <a:cxn ang="0">
                  <a:pos x="T0" y="T1"/>
                </a:cxn>
                <a:cxn ang="0">
                  <a:pos x="T2" y="T3"/>
                </a:cxn>
                <a:cxn ang="0">
                  <a:pos x="T4" y="T5"/>
                </a:cxn>
                <a:cxn ang="0">
                  <a:pos x="T6" y="T7"/>
                </a:cxn>
                <a:cxn ang="0">
                  <a:pos x="T8" y="T9"/>
                </a:cxn>
                <a:cxn ang="0">
                  <a:pos x="T10" y="T11"/>
                </a:cxn>
                <a:cxn ang="0">
                  <a:pos x="T12" y="T13"/>
                </a:cxn>
              </a:cxnLst>
              <a:rect l="0" t="0" r="r" b="b"/>
              <a:pathLst>
                <a:path w="102" h="40">
                  <a:moveTo>
                    <a:pt x="10" y="31"/>
                  </a:moveTo>
                  <a:lnTo>
                    <a:pt x="10" y="0"/>
                  </a:lnTo>
                  <a:lnTo>
                    <a:pt x="0" y="0"/>
                  </a:lnTo>
                  <a:lnTo>
                    <a:pt x="0" y="40"/>
                  </a:lnTo>
                  <a:lnTo>
                    <a:pt x="102" y="40"/>
                  </a:lnTo>
                  <a:lnTo>
                    <a:pt x="102" y="31"/>
                  </a:lnTo>
                  <a:lnTo>
                    <a:pt x="10" y="31"/>
                  </a:lnTo>
                  <a:close/>
                </a:path>
              </a:pathLst>
            </a:custGeom>
            <a:solidFill>
              <a:srgbClr val="DEA3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72"/>
            <p:cNvSpPr/>
            <p:nvPr/>
          </p:nvSpPr>
          <p:spPr bwMode="auto">
            <a:xfrm>
              <a:off x="3592512" y="4051300"/>
              <a:ext cx="269875" cy="247650"/>
            </a:xfrm>
            <a:custGeom>
              <a:avLst/>
              <a:gdLst>
                <a:gd name="T0" fmla="*/ 80 w 170"/>
                <a:gd name="T1" fmla="*/ 147 h 156"/>
                <a:gd name="T2" fmla="*/ 80 w 170"/>
                <a:gd name="T3" fmla="*/ 0 h 156"/>
                <a:gd name="T4" fmla="*/ 0 w 170"/>
                <a:gd name="T5" fmla="*/ 0 h 156"/>
                <a:gd name="T6" fmla="*/ 0 w 170"/>
                <a:gd name="T7" fmla="*/ 10 h 156"/>
                <a:gd name="T8" fmla="*/ 71 w 170"/>
                <a:gd name="T9" fmla="*/ 10 h 156"/>
                <a:gd name="T10" fmla="*/ 71 w 170"/>
                <a:gd name="T11" fmla="*/ 156 h 156"/>
                <a:gd name="T12" fmla="*/ 170 w 170"/>
                <a:gd name="T13" fmla="*/ 156 h 156"/>
                <a:gd name="T14" fmla="*/ 170 w 170"/>
                <a:gd name="T15" fmla="*/ 147 h 156"/>
                <a:gd name="T16" fmla="*/ 80 w 170"/>
                <a:gd name="T17" fmla="*/ 1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56">
                  <a:moveTo>
                    <a:pt x="80" y="147"/>
                  </a:moveTo>
                  <a:lnTo>
                    <a:pt x="80" y="0"/>
                  </a:lnTo>
                  <a:lnTo>
                    <a:pt x="0" y="0"/>
                  </a:lnTo>
                  <a:lnTo>
                    <a:pt x="0" y="10"/>
                  </a:lnTo>
                  <a:lnTo>
                    <a:pt x="71" y="10"/>
                  </a:lnTo>
                  <a:lnTo>
                    <a:pt x="71" y="156"/>
                  </a:lnTo>
                  <a:lnTo>
                    <a:pt x="170" y="156"/>
                  </a:lnTo>
                  <a:lnTo>
                    <a:pt x="170" y="147"/>
                  </a:lnTo>
                  <a:lnTo>
                    <a:pt x="80" y="147"/>
                  </a:lnTo>
                  <a:close/>
                </a:path>
              </a:pathLst>
            </a:custGeom>
            <a:solidFill>
              <a:srgbClr val="DEA3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3"/>
            <p:cNvSpPr/>
            <p:nvPr/>
          </p:nvSpPr>
          <p:spPr bwMode="auto">
            <a:xfrm>
              <a:off x="3441700" y="4067175"/>
              <a:ext cx="252413" cy="231775"/>
            </a:xfrm>
            <a:custGeom>
              <a:avLst/>
              <a:gdLst>
                <a:gd name="T0" fmla="*/ 159 w 159"/>
                <a:gd name="T1" fmla="*/ 0 h 146"/>
                <a:gd name="T2" fmla="*/ 95 w 159"/>
                <a:gd name="T3" fmla="*/ 0 h 146"/>
                <a:gd name="T4" fmla="*/ 95 w 159"/>
                <a:gd name="T5" fmla="*/ 146 h 146"/>
                <a:gd name="T6" fmla="*/ 0 w 159"/>
                <a:gd name="T7" fmla="*/ 146 h 146"/>
                <a:gd name="T8" fmla="*/ 0 w 159"/>
                <a:gd name="T9" fmla="*/ 146 h 146"/>
                <a:gd name="T10" fmla="*/ 102 w 159"/>
                <a:gd name="T11" fmla="*/ 146 h 146"/>
                <a:gd name="T12" fmla="*/ 102 w 159"/>
                <a:gd name="T13" fmla="*/ 0 h 146"/>
                <a:gd name="T14" fmla="*/ 159 w 159"/>
                <a:gd name="T15" fmla="*/ 0 h 146"/>
                <a:gd name="T16" fmla="*/ 159 w 159"/>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46">
                  <a:moveTo>
                    <a:pt x="159" y="0"/>
                  </a:moveTo>
                  <a:lnTo>
                    <a:pt x="95" y="0"/>
                  </a:lnTo>
                  <a:lnTo>
                    <a:pt x="95" y="146"/>
                  </a:lnTo>
                  <a:lnTo>
                    <a:pt x="0" y="146"/>
                  </a:lnTo>
                  <a:lnTo>
                    <a:pt x="0" y="146"/>
                  </a:lnTo>
                  <a:lnTo>
                    <a:pt x="102" y="146"/>
                  </a:lnTo>
                  <a:lnTo>
                    <a:pt x="102" y="0"/>
                  </a:lnTo>
                  <a:lnTo>
                    <a:pt x="159" y="0"/>
                  </a:lnTo>
                  <a:lnTo>
                    <a:pt x="159" y="0"/>
                  </a:lnTo>
                  <a:close/>
                </a:path>
              </a:pathLst>
            </a:custGeom>
            <a:solidFill>
              <a:srgbClr val="FDEE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74"/>
            <p:cNvSpPr/>
            <p:nvPr/>
          </p:nvSpPr>
          <p:spPr bwMode="auto">
            <a:xfrm>
              <a:off x="3705225" y="4235450"/>
              <a:ext cx="157163" cy="63500"/>
            </a:xfrm>
            <a:custGeom>
              <a:avLst/>
              <a:gdLst>
                <a:gd name="T0" fmla="*/ 92 w 99"/>
                <a:gd name="T1" fmla="*/ 40 h 40"/>
                <a:gd name="T2" fmla="*/ 0 w 99"/>
                <a:gd name="T3" fmla="*/ 40 h 40"/>
                <a:gd name="T4" fmla="*/ 0 w 99"/>
                <a:gd name="T5" fmla="*/ 40 h 40"/>
                <a:gd name="T6" fmla="*/ 99 w 99"/>
                <a:gd name="T7" fmla="*/ 40 h 40"/>
                <a:gd name="T8" fmla="*/ 99 w 99"/>
                <a:gd name="T9" fmla="*/ 0 h 40"/>
                <a:gd name="T10" fmla="*/ 92 w 99"/>
                <a:gd name="T11" fmla="*/ 0 h 40"/>
                <a:gd name="T12" fmla="*/ 92 w 99"/>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99" h="40">
                  <a:moveTo>
                    <a:pt x="92" y="40"/>
                  </a:moveTo>
                  <a:lnTo>
                    <a:pt x="0" y="40"/>
                  </a:lnTo>
                  <a:lnTo>
                    <a:pt x="0" y="40"/>
                  </a:lnTo>
                  <a:lnTo>
                    <a:pt x="99" y="40"/>
                  </a:lnTo>
                  <a:lnTo>
                    <a:pt x="99" y="0"/>
                  </a:lnTo>
                  <a:lnTo>
                    <a:pt x="92" y="0"/>
                  </a:lnTo>
                  <a:lnTo>
                    <a:pt x="92" y="40"/>
                  </a:lnTo>
                  <a:close/>
                </a:path>
              </a:pathLst>
            </a:custGeom>
            <a:solidFill>
              <a:srgbClr val="FDEE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175"/>
            <p:cNvSpPr>
              <a:spLocks noChangeArrowheads="1"/>
            </p:cNvSpPr>
            <p:nvPr/>
          </p:nvSpPr>
          <p:spPr bwMode="auto">
            <a:xfrm>
              <a:off x="3441700" y="4067175"/>
              <a:ext cx="57150" cy="1588"/>
            </a:xfrm>
            <a:prstGeom prst="rect">
              <a:avLst/>
            </a:prstGeom>
            <a:solidFill>
              <a:srgbClr val="FDEE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Freeform 176"/>
            <p:cNvSpPr/>
            <p:nvPr/>
          </p:nvSpPr>
          <p:spPr bwMode="auto">
            <a:xfrm>
              <a:off x="3783012" y="3932238"/>
              <a:ext cx="79375" cy="303213"/>
            </a:xfrm>
            <a:custGeom>
              <a:avLst/>
              <a:gdLst>
                <a:gd name="T0" fmla="*/ 43 w 50"/>
                <a:gd name="T1" fmla="*/ 0 h 191"/>
                <a:gd name="T2" fmla="*/ 43 w 50"/>
                <a:gd name="T3" fmla="*/ 85 h 191"/>
                <a:gd name="T4" fmla="*/ 0 w 50"/>
                <a:gd name="T5" fmla="*/ 85 h 191"/>
                <a:gd name="T6" fmla="*/ 0 w 50"/>
                <a:gd name="T7" fmla="*/ 191 h 191"/>
                <a:gd name="T8" fmla="*/ 7 w 50"/>
                <a:gd name="T9" fmla="*/ 191 h 191"/>
                <a:gd name="T10" fmla="*/ 7 w 50"/>
                <a:gd name="T11" fmla="*/ 85 h 191"/>
                <a:gd name="T12" fmla="*/ 50 w 50"/>
                <a:gd name="T13" fmla="*/ 85 h 191"/>
                <a:gd name="T14" fmla="*/ 50 w 50"/>
                <a:gd name="T15" fmla="*/ 0 h 191"/>
                <a:gd name="T16" fmla="*/ 43 w 50"/>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91">
                  <a:moveTo>
                    <a:pt x="43" y="0"/>
                  </a:moveTo>
                  <a:lnTo>
                    <a:pt x="43" y="85"/>
                  </a:lnTo>
                  <a:lnTo>
                    <a:pt x="0" y="85"/>
                  </a:lnTo>
                  <a:lnTo>
                    <a:pt x="0" y="191"/>
                  </a:lnTo>
                  <a:lnTo>
                    <a:pt x="7" y="191"/>
                  </a:lnTo>
                  <a:lnTo>
                    <a:pt x="7" y="85"/>
                  </a:lnTo>
                  <a:lnTo>
                    <a:pt x="50" y="85"/>
                  </a:lnTo>
                  <a:lnTo>
                    <a:pt x="50" y="0"/>
                  </a:lnTo>
                  <a:lnTo>
                    <a:pt x="43" y="0"/>
                  </a:lnTo>
                  <a:close/>
                </a:path>
              </a:pathLst>
            </a:custGeom>
            <a:solidFill>
              <a:srgbClr val="FDEE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77"/>
            <p:cNvSpPr/>
            <p:nvPr/>
          </p:nvSpPr>
          <p:spPr bwMode="auto">
            <a:xfrm>
              <a:off x="925512" y="3216275"/>
              <a:ext cx="1444625" cy="1146175"/>
            </a:xfrm>
            <a:custGeom>
              <a:avLst/>
              <a:gdLst>
                <a:gd name="T0" fmla="*/ 310 w 385"/>
                <a:gd name="T1" fmla="*/ 76 h 306"/>
                <a:gd name="T2" fmla="*/ 299 w 385"/>
                <a:gd name="T3" fmla="*/ 85 h 306"/>
                <a:gd name="T4" fmla="*/ 247 w 385"/>
                <a:gd name="T5" fmla="*/ 139 h 306"/>
                <a:gd name="T6" fmla="*/ 350 w 385"/>
                <a:gd name="T7" fmla="*/ 134 h 306"/>
                <a:gd name="T8" fmla="*/ 383 w 385"/>
                <a:gd name="T9" fmla="*/ 167 h 306"/>
                <a:gd name="T10" fmla="*/ 383 w 385"/>
                <a:gd name="T11" fmla="*/ 168 h 306"/>
                <a:gd name="T12" fmla="*/ 351 w 385"/>
                <a:gd name="T13" fmla="*/ 208 h 306"/>
                <a:gd name="T14" fmla="*/ 234 w 385"/>
                <a:gd name="T15" fmla="*/ 217 h 306"/>
                <a:gd name="T16" fmla="*/ 180 w 385"/>
                <a:gd name="T17" fmla="*/ 275 h 306"/>
                <a:gd name="T18" fmla="*/ 95 w 385"/>
                <a:gd name="T19" fmla="*/ 306 h 306"/>
                <a:gd name="T20" fmla="*/ 0 w 385"/>
                <a:gd name="T21" fmla="*/ 304 h 306"/>
                <a:gd name="T22" fmla="*/ 5 w 385"/>
                <a:gd name="T23" fmla="*/ 153 h 306"/>
                <a:gd name="T24" fmla="*/ 52 w 385"/>
                <a:gd name="T25" fmla="*/ 150 h 306"/>
                <a:gd name="T26" fmla="*/ 94 w 385"/>
                <a:gd name="T27" fmla="*/ 134 h 306"/>
                <a:gd name="T28" fmla="*/ 210 w 385"/>
                <a:gd name="T29" fmla="*/ 22 h 306"/>
                <a:gd name="T30" fmla="*/ 272 w 385"/>
                <a:gd name="T31" fmla="*/ 2 h 306"/>
                <a:gd name="T32" fmla="*/ 310 w 385"/>
                <a:gd name="T33" fmla="*/ 7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5" h="306">
                  <a:moveTo>
                    <a:pt x="310" y="76"/>
                  </a:moveTo>
                  <a:cubicBezTo>
                    <a:pt x="299" y="85"/>
                    <a:pt x="299" y="85"/>
                    <a:pt x="299" y="85"/>
                  </a:cubicBezTo>
                  <a:cubicBezTo>
                    <a:pt x="247" y="139"/>
                    <a:pt x="247" y="139"/>
                    <a:pt x="247" y="139"/>
                  </a:cubicBezTo>
                  <a:cubicBezTo>
                    <a:pt x="350" y="134"/>
                    <a:pt x="350" y="134"/>
                    <a:pt x="350" y="134"/>
                  </a:cubicBezTo>
                  <a:cubicBezTo>
                    <a:pt x="368" y="136"/>
                    <a:pt x="381" y="150"/>
                    <a:pt x="383" y="167"/>
                  </a:cubicBezTo>
                  <a:cubicBezTo>
                    <a:pt x="383" y="168"/>
                    <a:pt x="383" y="168"/>
                    <a:pt x="383" y="168"/>
                  </a:cubicBezTo>
                  <a:cubicBezTo>
                    <a:pt x="385" y="187"/>
                    <a:pt x="371" y="205"/>
                    <a:pt x="351" y="208"/>
                  </a:cubicBezTo>
                  <a:cubicBezTo>
                    <a:pt x="234" y="217"/>
                    <a:pt x="234" y="217"/>
                    <a:pt x="234" y="217"/>
                  </a:cubicBezTo>
                  <a:cubicBezTo>
                    <a:pt x="180" y="275"/>
                    <a:pt x="180" y="275"/>
                    <a:pt x="180" y="275"/>
                  </a:cubicBezTo>
                  <a:cubicBezTo>
                    <a:pt x="160" y="294"/>
                    <a:pt x="122" y="306"/>
                    <a:pt x="95" y="306"/>
                  </a:cubicBezTo>
                  <a:cubicBezTo>
                    <a:pt x="0" y="304"/>
                    <a:pt x="0" y="304"/>
                    <a:pt x="0" y="304"/>
                  </a:cubicBezTo>
                  <a:cubicBezTo>
                    <a:pt x="5" y="153"/>
                    <a:pt x="5" y="153"/>
                    <a:pt x="5" y="153"/>
                  </a:cubicBezTo>
                  <a:cubicBezTo>
                    <a:pt x="52" y="150"/>
                    <a:pt x="52" y="150"/>
                    <a:pt x="52" y="150"/>
                  </a:cubicBezTo>
                  <a:cubicBezTo>
                    <a:pt x="68" y="149"/>
                    <a:pt x="82" y="143"/>
                    <a:pt x="94" y="134"/>
                  </a:cubicBezTo>
                  <a:cubicBezTo>
                    <a:pt x="210" y="22"/>
                    <a:pt x="210" y="22"/>
                    <a:pt x="210" y="22"/>
                  </a:cubicBezTo>
                  <a:cubicBezTo>
                    <a:pt x="227" y="8"/>
                    <a:pt x="251" y="0"/>
                    <a:pt x="272" y="2"/>
                  </a:cubicBezTo>
                  <a:lnTo>
                    <a:pt x="310" y="76"/>
                  </a:ln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78"/>
            <p:cNvSpPr/>
            <p:nvPr/>
          </p:nvSpPr>
          <p:spPr bwMode="auto">
            <a:xfrm>
              <a:off x="2174875" y="3775075"/>
              <a:ext cx="160338" cy="152400"/>
            </a:xfrm>
            <a:custGeom>
              <a:avLst/>
              <a:gdLst>
                <a:gd name="T0" fmla="*/ 21 w 43"/>
                <a:gd name="T1" fmla="*/ 0 h 41"/>
                <a:gd name="T2" fmla="*/ 41 w 43"/>
                <a:gd name="T3" fmla="*/ 16 h 41"/>
                <a:gd name="T4" fmla="*/ 41 w 43"/>
                <a:gd name="T5" fmla="*/ 16 h 41"/>
                <a:gd name="T6" fmla="*/ 25 w 43"/>
                <a:gd name="T7" fmla="*/ 40 h 41"/>
                <a:gd name="T8" fmla="*/ 11 w 43"/>
                <a:gd name="T9" fmla="*/ 41 h 41"/>
                <a:gd name="T10" fmla="*/ 1 w 43"/>
                <a:gd name="T11" fmla="*/ 32 h 41"/>
                <a:gd name="T12" fmla="*/ 0 w 43"/>
                <a:gd name="T13" fmla="*/ 10 h 41"/>
                <a:gd name="T14" fmla="*/ 9 w 43"/>
                <a:gd name="T15" fmla="*/ 0 h 41"/>
                <a:gd name="T16" fmla="*/ 21 w 43"/>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41">
                  <a:moveTo>
                    <a:pt x="21" y="0"/>
                  </a:moveTo>
                  <a:cubicBezTo>
                    <a:pt x="31" y="0"/>
                    <a:pt x="39" y="7"/>
                    <a:pt x="41" y="16"/>
                  </a:cubicBezTo>
                  <a:cubicBezTo>
                    <a:pt x="41" y="16"/>
                    <a:pt x="41" y="16"/>
                    <a:pt x="41" y="16"/>
                  </a:cubicBezTo>
                  <a:cubicBezTo>
                    <a:pt x="43" y="27"/>
                    <a:pt x="36" y="37"/>
                    <a:pt x="25" y="40"/>
                  </a:cubicBezTo>
                  <a:cubicBezTo>
                    <a:pt x="11" y="41"/>
                    <a:pt x="11" y="41"/>
                    <a:pt x="11" y="41"/>
                  </a:cubicBezTo>
                  <a:cubicBezTo>
                    <a:pt x="6" y="41"/>
                    <a:pt x="2" y="37"/>
                    <a:pt x="1" y="32"/>
                  </a:cubicBezTo>
                  <a:cubicBezTo>
                    <a:pt x="0" y="10"/>
                    <a:pt x="0" y="10"/>
                    <a:pt x="0" y="10"/>
                  </a:cubicBezTo>
                  <a:cubicBezTo>
                    <a:pt x="0" y="5"/>
                    <a:pt x="4" y="0"/>
                    <a:pt x="9" y="0"/>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9"/>
            <p:cNvSpPr/>
            <p:nvPr/>
          </p:nvSpPr>
          <p:spPr bwMode="auto">
            <a:xfrm>
              <a:off x="1803400" y="3868738"/>
              <a:ext cx="558800" cy="160338"/>
            </a:xfrm>
            <a:custGeom>
              <a:avLst/>
              <a:gdLst>
                <a:gd name="T0" fmla="*/ 0 w 149"/>
                <a:gd name="T1" fmla="*/ 43 h 43"/>
                <a:gd name="T2" fmla="*/ 6 w 149"/>
                <a:gd name="T3" fmla="*/ 37 h 43"/>
                <a:gd name="T4" fmla="*/ 121 w 149"/>
                <a:gd name="T5" fmla="*/ 28 h 43"/>
                <a:gd name="T6" fmla="*/ 149 w 149"/>
                <a:gd name="T7" fmla="*/ 0 h 43"/>
                <a:gd name="T8" fmla="*/ 117 w 149"/>
                <a:gd name="T9" fmla="*/ 34 h 43"/>
                <a:gd name="T10" fmla="*/ 0 w 149"/>
                <a:gd name="T11" fmla="*/ 43 h 43"/>
              </a:gdLst>
              <a:ahLst/>
              <a:cxnLst>
                <a:cxn ang="0">
                  <a:pos x="T0" y="T1"/>
                </a:cxn>
                <a:cxn ang="0">
                  <a:pos x="T2" y="T3"/>
                </a:cxn>
                <a:cxn ang="0">
                  <a:pos x="T4" y="T5"/>
                </a:cxn>
                <a:cxn ang="0">
                  <a:pos x="T6" y="T7"/>
                </a:cxn>
                <a:cxn ang="0">
                  <a:pos x="T8" y="T9"/>
                </a:cxn>
                <a:cxn ang="0">
                  <a:pos x="T10" y="T11"/>
                </a:cxn>
              </a:cxnLst>
              <a:rect l="0" t="0" r="r" b="b"/>
              <a:pathLst>
                <a:path w="149" h="43">
                  <a:moveTo>
                    <a:pt x="0" y="43"/>
                  </a:moveTo>
                  <a:cubicBezTo>
                    <a:pt x="6" y="37"/>
                    <a:pt x="6" y="37"/>
                    <a:pt x="6" y="37"/>
                  </a:cubicBezTo>
                  <a:cubicBezTo>
                    <a:pt x="6" y="37"/>
                    <a:pt x="100" y="33"/>
                    <a:pt x="121" y="28"/>
                  </a:cubicBezTo>
                  <a:cubicBezTo>
                    <a:pt x="136" y="25"/>
                    <a:pt x="144" y="11"/>
                    <a:pt x="149" y="0"/>
                  </a:cubicBezTo>
                  <a:cubicBezTo>
                    <a:pt x="149" y="0"/>
                    <a:pt x="148" y="30"/>
                    <a:pt x="117" y="34"/>
                  </a:cubicBezTo>
                  <a:lnTo>
                    <a:pt x="0" y="43"/>
                  </a:ln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80"/>
            <p:cNvSpPr/>
            <p:nvPr/>
          </p:nvSpPr>
          <p:spPr bwMode="auto">
            <a:xfrm>
              <a:off x="914400" y="3763963"/>
              <a:ext cx="228600" cy="595313"/>
            </a:xfrm>
            <a:custGeom>
              <a:avLst/>
              <a:gdLst>
                <a:gd name="T0" fmla="*/ 53 w 61"/>
                <a:gd name="T1" fmla="*/ 4 h 159"/>
                <a:gd name="T2" fmla="*/ 9 w 61"/>
                <a:gd name="T3" fmla="*/ 0 h 159"/>
                <a:gd name="T4" fmla="*/ 0 w 61"/>
                <a:gd name="T5" fmla="*/ 158 h 159"/>
                <a:gd name="T6" fmla="*/ 61 w 61"/>
                <a:gd name="T7" fmla="*/ 159 h 159"/>
                <a:gd name="T8" fmla="*/ 53 w 61"/>
                <a:gd name="T9" fmla="*/ 4 h 159"/>
              </a:gdLst>
              <a:ahLst/>
              <a:cxnLst>
                <a:cxn ang="0">
                  <a:pos x="T0" y="T1"/>
                </a:cxn>
                <a:cxn ang="0">
                  <a:pos x="T2" y="T3"/>
                </a:cxn>
                <a:cxn ang="0">
                  <a:pos x="T4" y="T5"/>
                </a:cxn>
                <a:cxn ang="0">
                  <a:pos x="T6" y="T7"/>
                </a:cxn>
                <a:cxn ang="0">
                  <a:pos x="T8" y="T9"/>
                </a:cxn>
              </a:cxnLst>
              <a:rect l="0" t="0" r="r" b="b"/>
              <a:pathLst>
                <a:path w="61" h="159">
                  <a:moveTo>
                    <a:pt x="53" y="4"/>
                  </a:moveTo>
                  <a:cubicBezTo>
                    <a:pt x="9" y="0"/>
                    <a:pt x="9" y="0"/>
                    <a:pt x="9" y="0"/>
                  </a:cubicBezTo>
                  <a:cubicBezTo>
                    <a:pt x="5" y="0"/>
                    <a:pt x="0" y="158"/>
                    <a:pt x="0" y="158"/>
                  </a:cubicBezTo>
                  <a:cubicBezTo>
                    <a:pt x="61" y="159"/>
                    <a:pt x="61" y="159"/>
                    <a:pt x="61" y="159"/>
                  </a:cubicBezTo>
                  <a:lnTo>
                    <a:pt x="53" y="4"/>
                  </a:lnTo>
                  <a:close/>
                </a:path>
              </a:pathLst>
            </a:custGeom>
            <a:solidFill>
              <a:srgbClr val="ECC0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81"/>
            <p:cNvSpPr/>
            <p:nvPr/>
          </p:nvSpPr>
          <p:spPr bwMode="auto">
            <a:xfrm>
              <a:off x="115887" y="3751263"/>
              <a:ext cx="996950" cy="709613"/>
            </a:xfrm>
            <a:custGeom>
              <a:avLst/>
              <a:gdLst>
                <a:gd name="T0" fmla="*/ 628 w 628"/>
                <a:gd name="T1" fmla="*/ 0 h 447"/>
                <a:gd name="T2" fmla="*/ 628 w 628"/>
                <a:gd name="T3" fmla="*/ 447 h 447"/>
                <a:gd name="T4" fmla="*/ 0 w 628"/>
                <a:gd name="T5" fmla="*/ 445 h 447"/>
                <a:gd name="T6" fmla="*/ 0 w 628"/>
                <a:gd name="T7" fmla="*/ 0 h 447"/>
                <a:gd name="T8" fmla="*/ 628 w 628"/>
                <a:gd name="T9" fmla="*/ 0 h 447"/>
              </a:gdLst>
              <a:ahLst/>
              <a:cxnLst>
                <a:cxn ang="0">
                  <a:pos x="T0" y="T1"/>
                </a:cxn>
                <a:cxn ang="0">
                  <a:pos x="T2" y="T3"/>
                </a:cxn>
                <a:cxn ang="0">
                  <a:pos x="T4" y="T5"/>
                </a:cxn>
                <a:cxn ang="0">
                  <a:pos x="T6" y="T7"/>
                </a:cxn>
                <a:cxn ang="0">
                  <a:pos x="T8" y="T9"/>
                </a:cxn>
              </a:cxnLst>
              <a:rect l="0" t="0" r="r" b="b"/>
              <a:pathLst>
                <a:path w="628" h="447">
                  <a:moveTo>
                    <a:pt x="628" y="0"/>
                  </a:moveTo>
                  <a:lnTo>
                    <a:pt x="628" y="447"/>
                  </a:lnTo>
                  <a:lnTo>
                    <a:pt x="0" y="445"/>
                  </a:lnTo>
                  <a:lnTo>
                    <a:pt x="0" y="0"/>
                  </a:lnTo>
                  <a:lnTo>
                    <a:pt x="62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Rectangle 182"/>
            <p:cNvSpPr>
              <a:spLocks noChangeArrowheads="1"/>
            </p:cNvSpPr>
            <p:nvPr/>
          </p:nvSpPr>
          <p:spPr bwMode="auto">
            <a:xfrm>
              <a:off x="-1335088" y="3736975"/>
              <a:ext cx="2265363" cy="779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 name="Rectangle 183"/>
            <p:cNvSpPr>
              <a:spLocks noChangeArrowheads="1"/>
            </p:cNvSpPr>
            <p:nvPr/>
          </p:nvSpPr>
          <p:spPr bwMode="auto">
            <a:xfrm>
              <a:off x="-1335088" y="4243388"/>
              <a:ext cx="2265363" cy="273050"/>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184"/>
            <p:cNvSpPr/>
            <p:nvPr/>
          </p:nvSpPr>
          <p:spPr bwMode="auto">
            <a:xfrm>
              <a:off x="746125" y="4356100"/>
              <a:ext cx="112713" cy="112713"/>
            </a:xfrm>
            <a:custGeom>
              <a:avLst/>
              <a:gdLst>
                <a:gd name="T0" fmla="*/ 21 w 30"/>
                <a:gd name="T1" fmla="*/ 27 h 30"/>
                <a:gd name="T2" fmla="*/ 3 w 30"/>
                <a:gd name="T3" fmla="*/ 21 h 30"/>
                <a:gd name="T4" fmla="*/ 9 w 30"/>
                <a:gd name="T5" fmla="*/ 3 h 30"/>
                <a:gd name="T6" fmla="*/ 26 w 30"/>
                <a:gd name="T7" fmla="*/ 9 h 30"/>
                <a:gd name="T8" fmla="*/ 21 w 30"/>
                <a:gd name="T9" fmla="*/ 27 h 30"/>
              </a:gdLst>
              <a:ahLst/>
              <a:cxnLst>
                <a:cxn ang="0">
                  <a:pos x="T0" y="T1"/>
                </a:cxn>
                <a:cxn ang="0">
                  <a:pos x="T2" y="T3"/>
                </a:cxn>
                <a:cxn ang="0">
                  <a:pos x="T4" y="T5"/>
                </a:cxn>
                <a:cxn ang="0">
                  <a:pos x="T6" y="T7"/>
                </a:cxn>
                <a:cxn ang="0">
                  <a:pos x="T8" y="T9"/>
                </a:cxn>
              </a:cxnLst>
              <a:rect l="0" t="0" r="r" b="b"/>
              <a:pathLst>
                <a:path w="30" h="30">
                  <a:moveTo>
                    <a:pt x="21" y="27"/>
                  </a:moveTo>
                  <a:cubicBezTo>
                    <a:pt x="14" y="30"/>
                    <a:pt x="6" y="27"/>
                    <a:pt x="3" y="21"/>
                  </a:cubicBezTo>
                  <a:cubicBezTo>
                    <a:pt x="0" y="14"/>
                    <a:pt x="2" y="7"/>
                    <a:pt x="9" y="3"/>
                  </a:cubicBezTo>
                  <a:cubicBezTo>
                    <a:pt x="15" y="0"/>
                    <a:pt x="23" y="3"/>
                    <a:pt x="26" y="9"/>
                  </a:cubicBezTo>
                  <a:cubicBezTo>
                    <a:pt x="30" y="15"/>
                    <a:pt x="27" y="23"/>
                    <a:pt x="21"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85"/>
            <p:cNvSpPr/>
            <p:nvPr/>
          </p:nvSpPr>
          <p:spPr bwMode="auto">
            <a:xfrm>
              <a:off x="809625" y="4403725"/>
              <a:ext cx="19050" cy="23813"/>
            </a:xfrm>
            <a:custGeom>
              <a:avLst/>
              <a:gdLst>
                <a:gd name="T0" fmla="*/ 4 w 5"/>
                <a:gd name="T1" fmla="*/ 5 h 6"/>
                <a:gd name="T2" fmla="*/ 0 w 5"/>
                <a:gd name="T3" fmla="*/ 4 h 6"/>
                <a:gd name="T4" fmla="*/ 1 w 5"/>
                <a:gd name="T5" fmla="*/ 1 h 6"/>
                <a:gd name="T6" fmla="*/ 5 w 5"/>
                <a:gd name="T7" fmla="*/ 2 h 6"/>
                <a:gd name="T8" fmla="*/ 4 w 5"/>
                <a:gd name="T9" fmla="*/ 5 h 6"/>
              </a:gdLst>
              <a:ahLst/>
              <a:cxnLst>
                <a:cxn ang="0">
                  <a:pos x="T0" y="T1"/>
                </a:cxn>
                <a:cxn ang="0">
                  <a:pos x="T2" y="T3"/>
                </a:cxn>
                <a:cxn ang="0">
                  <a:pos x="T4" y="T5"/>
                </a:cxn>
                <a:cxn ang="0">
                  <a:pos x="T6" y="T7"/>
                </a:cxn>
                <a:cxn ang="0">
                  <a:pos x="T8" y="T9"/>
                </a:cxn>
              </a:cxnLst>
              <a:rect l="0" t="0" r="r" b="b"/>
              <a:pathLst>
                <a:path w="5" h="6">
                  <a:moveTo>
                    <a:pt x="4" y="5"/>
                  </a:moveTo>
                  <a:cubicBezTo>
                    <a:pt x="2" y="6"/>
                    <a:pt x="1" y="6"/>
                    <a:pt x="0" y="4"/>
                  </a:cubicBezTo>
                  <a:cubicBezTo>
                    <a:pt x="0" y="3"/>
                    <a:pt x="0" y="2"/>
                    <a:pt x="1" y="1"/>
                  </a:cubicBezTo>
                  <a:cubicBezTo>
                    <a:pt x="3" y="0"/>
                    <a:pt x="4" y="1"/>
                    <a:pt x="5" y="2"/>
                  </a:cubicBezTo>
                  <a:cubicBezTo>
                    <a:pt x="5" y="3"/>
                    <a:pt x="5" y="5"/>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86"/>
            <p:cNvSpPr/>
            <p:nvPr/>
          </p:nvSpPr>
          <p:spPr bwMode="auto">
            <a:xfrm>
              <a:off x="798512" y="4381500"/>
              <a:ext cx="19050" cy="22225"/>
            </a:xfrm>
            <a:custGeom>
              <a:avLst/>
              <a:gdLst>
                <a:gd name="T0" fmla="*/ 4 w 5"/>
                <a:gd name="T1" fmla="*/ 6 h 6"/>
                <a:gd name="T2" fmla="*/ 0 w 5"/>
                <a:gd name="T3" fmla="*/ 4 h 6"/>
                <a:gd name="T4" fmla="*/ 1 w 5"/>
                <a:gd name="T5" fmla="*/ 1 h 6"/>
                <a:gd name="T6" fmla="*/ 5 w 5"/>
                <a:gd name="T7" fmla="*/ 2 h 6"/>
                <a:gd name="T8" fmla="*/ 4 w 5"/>
                <a:gd name="T9" fmla="*/ 6 h 6"/>
              </a:gdLst>
              <a:ahLst/>
              <a:cxnLst>
                <a:cxn ang="0">
                  <a:pos x="T0" y="T1"/>
                </a:cxn>
                <a:cxn ang="0">
                  <a:pos x="T2" y="T3"/>
                </a:cxn>
                <a:cxn ang="0">
                  <a:pos x="T4" y="T5"/>
                </a:cxn>
                <a:cxn ang="0">
                  <a:pos x="T6" y="T7"/>
                </a:cxn>
                <a:cxn ang="0">
                  <a:pos x="T8" y="T9"/>
                </a:cxn>
              </a:cxnLst>
              <a:rect l="0" t="0" r="r" b="b"/>
              <a:pathLst>
                <a:path w="5" h="6">
                  <a:moveTo>
                    <a:pt x="4" y="6"/>
                  </a:moveTo>
                  <a:cubicBezTo>
                    <a:pt x="2" y="6"/>
                    <a:pt x="1" y="6"/>
                    <a:pt x="0" y="4"/>
                  </a:cubicBezTo>
                  <a:cubicBezTo>
                    <a:pt x="0" y="3"/>
                    <a:pt x="0" y="2"/>
                    <a:pt x="1" y="1"/>
                  </a:cubicBezTo>
                  <a:cubicBezTo>
                    <a:pt x="3" y="0"/>
                    <a:pt x="4" y="1"/>
                    <a:pt x="5" y="2"/>
                  </a:cubicBezTo>
                  <a:cubicBezTo>
                    <a:pt x="5" y="3"/>
                    <a:pt x="5" y="5"/>
                    <a:pt x="4" y="6"/>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87"/>
            <p:cNvSpPr/>
            <p:nvPr/>
          </p:nvSpPr>
          <p:spPr bwMode="auto">
            <a:xfrm>
              <a:off x="782637" y="4419600"/>
              <a:ext cx="23813" cy="19050"/>
            </a:xfrm>
            <a:custGeom>
              <a:avLst/>
              <a:gdLst>
                <a:gd name="T0" fmla="*/ 4 w 6"/>
                <a:gd name="T1" fmla="*/ 5 h 5"/>
                <a:gd name="T2" fmla="*/ 1 w 6"/>
                <a:gd name="T3" fmla="*/ 4 h 5"/>
                <a:gd name="T4" fmla="*/ 2 w 6"/>
                <a:gd name="T5" fmla="*/ 0 h 5"/>
                <a:gd name="T6" fmla="*/ 5 w 6"/>
                <a:gd name="T7" fmla="*/ 1 h 5"/>
                <a:gd name="T8" fmla="*/ 4 w 6"/>
                <a:gd name="T9" fmla="*/ 5 h 5"/>
              </a:gdLst>
              <a:ahLst/>
              <a:cxnLst>
                <a:cxn ang="0">
                  <a:pos x="T0" y="T1"/>
                </a:cxn>
                <a:cxn ang="0">
                  <a:pos x="T2" y="T3"/>
                </a:cxn>
                <a:cxn ang="0">
                  <a:pos x="T4" y="T5"/>
                </a:cxn>
                <a:cxn ang="0">
                  <a:pos x="T6" y="T7"/>
                </a:cxn>
                <a:cxn ang="0">
                  <a:pos x="T8" y="T9"/>
                </a:cxn>
              </a:cxnLst>
              <a:rect l="0" t="0" r="r" b="b"/>
              <a:pathLst>
                <a:path w="6" h="5">
                  <a:moveTo>
                    <a:pt x="4" y="5"/>
                  </a:moveTo>
                  <a:cubicBezTo>
                    <a:pt x="3" y="5"/>
                    <a:pt x="1" y="5"/>
                    <a:pt x="1" y="4"/>
                  </a:cubicBezTo>
                  <a:cubicBezTo>
                    <a:pt x="0" y="2"/>
                    <a:pt x="1" y="1"/>
                    <a:pt x="2" y="0"/>
                  </a:cubicBezTo>
                  <a:cubicBezTo>
                    <a:pt x="3" y="0"/>
                    <a:pt x="5" y="0"/>
                    <a:pt x="5" y="1"/>
                  </a:cubicBezTo>
                  <a:cubicBezTo>
                    <a:pt x="6" y="3"/>
                    <a:pt x="5" y="4"/>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88"/>
            <p:cNvSpPr/>
            <p:nvPr/>
          </p:nvSpPr>
          <p:spPr bwMode="auto">
            <a:xfrm>
              <a:off x="771525" y="4397375"/>
              <a:ext cx="22225" cy="22225"/>
            </a:xfrm>
            <a:custGeom>
              <a:avLst/>
              <a:gdLst>
                <a:gd name="T0" fmla="*/ 4 w 6"/>
                <a:gd name="T1" fmla="*/ 5 h 6"/>
                <a:gd name="T2" fmla="*/ 1 w 6"/>
                <a:gd name="T3" fmla="*/ 4 h 6"/>
                <a:gd name="T4" fmla="*/ 2 w 6"/>
                <a:gd name="T5" fmla="*/ 0 h 6"/>
                <a:gd name="T6" fmla="*/ 5 w 6"/>
                <a:gd name="T7" fmla="*/ 1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3" y="6"/>
                    <a:pt x="1" y="5"/>
                    <a:pt x="1" y="4"/>
                  </a:cubicBezTo>
                  <a:cubicBezTo>
                    <a:pt x="0" y="3"/>
                    <a:pt x="1" y="1"/>
                    <a:pt x="2" y="0"/>
                  </a:cubicBezTo>
                  <a:cubicBezTo>
                    <a:pt x="3" y="0"/>
                    <a:pt x="5" y="0"/>
                    <a:pt x="5" y="1"/>
                  </a:cubicBezTo>
                  <a:cubicBezTo>
                    <a:pt x="6" y="3"/>
                    <a:pt x="5" y="4"/>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89"/>
            <p:cNvSpPr/>
            <p:nvPr/>
          </p:nvSpPr>
          <p:spPr bwMode="auto">
            <a:xfrm>
              <a:off x="600075" y="4356100"/>
              <a:ext cx="111125" cy="112713"/>
            </a:xfrm>
            <a:custGeom>
              <a:avLst/>
              <a:gdLst>
                <a:gd name="T0" fmla="*/ 21 w 30"/>
                <a:gd name="T1" fmla="*/ 27 h 30"/>
                <a:gd name="T2" fmla="*/ 3 w 30"/>
                <a:gd name="T3" fmla="*/ 21 h 30"/>
                <a:gd name="T4" fmla="*/ 9 w 30"/>
                <a:gd name="T5" fmla="*/ 3 h 30"/>
                <a:gd name="T6" fmla="*/ 27 w 30"/>
                <a:gd name="T7" fmla="*/ 9 h 30"/>
                <a:gd name="T8" fmla="*/ 21 w 30"/>
                <a:gd name="T9" fmla="*/ 27 h 30"/>
              </a:gdLst>
              <a:ahLst/>
              <a:cxnLst>
                <a:cxn ang="0">
                  <a:pos x="T0" y="T1"/>
                </a:cxn>
                <a:cxn ang="0">
                  <a:pos x="T2" y="T3"/>
                </a:cxn>
                <a:cxn ang="0">
                  <a:pos x="T4" y="T5"/>
                </a:cxn>
                <a:cxn ang="0">
                  <a:pos x="T6" y="T7"/>
                </a:cxn>
                <a:cxn ang="0">
                  <a:pos x="T8" y="T9"/>
                </a:cxn>
              </a:cxnLst>
              <a:rect l="0" t="0" r="r" b="b"/>
              <a:pathLst>
                <a:path w="30" h="30">
                  <a:moveTo>
                    <a:pt x="21" y="27"/>
                  </a:moveTo>
                  <a:cubicBezTo>
                    <a:pt x="15" y="30"/>
                    <a:pt x="7" y="27"/>
                    <a:pt x="3" y="21"/>
                  </a:cubicBezTo>
                  <a:cubicBezTo>
                    <a:pt x="0" y="14"/>
                    <a:pt x="3" y="7"/>
                    <a:pt x="9" y="3"/>
                  </a:cubicBezTo>
                  <a:cubicBezTo>
                    <a:pt x="15" y="0"/>
                    <a:pt x="23" y="3"/>
                    <a:pt x="27" y="9"/>
                  </a:cubicBezTo>
                  <a:cubicBezTo>
                    <a:pt x="30" y="15"/>
                    <a:pt x="27" y="23"/>
                    <a:pt x="21"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90"/>
            <p:cNvSpPr/>
            <p:nvPr/>
          </p:nvSpPr>
          <p:spPr bwMode="auto">
            <a:xfrm>
              <a:off x="663575" y="4403725"/>
              <a:ext cx="22225" cy="23813"/>
            </a:xfrm>
            <a:custGeom>
              <a:avLst/>
              <a:gdLst>
                <a:gd name="T0" fmla="*/ 4 w 6"/>
                <a:gd name="T1" fmla="*/ 5 h 6"/>
                <a:gd name="T2" fmla="*/ 0 w 6"/>
                <a:gd name="T3" fmla="*/ 4 h 6"/>
                <a:gd name="T4" fmla="*/ 2 w 6"/>
                <a:gd name="T5" fmla="*/ 1 h 6"/>
                <a:gd name="T6" fmla="*/ 5 w 6"/>
                <a:gd name="T7" fmla="*/ 2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3" y="6"/>
                    <a:pt x="1" y="6"/>
                    <a:pt x="0" y="4"/>
                  </a:cubicBezTo>
                  <a:cubicBezTo>
                    <a:pt x="0" y="3"/>
                    <a:pt x="0" y="2"/>
                    <a:pt x="2" y="1"/>
                  </a:cubicBezTo>
                  <a:cubicBezTo>
                    <a:pt x="3" y="0"/>
                    <a:pt x="4" y="1"/>
                    <a:pt x="5" y="2"/>
                  </a:cubicBezTo>
                  <a:cubicBezTo>
                    <a:pt x="6" y="3"/>
                    <a:pt x="5" y="5"/>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91"/>
            <p:cNvSpPr/>
            <p:nvPr/>
          </p:nvSpPr>
          <p:spPr bwMode="auto">
            <a:xfrm>
              <a:off x="652462" y="4381500"/>
              <a:ext cx="22225" cy="22225"/>
            </a:xfrm>
            <a:custGeom>
              <a:avLst/>
              <a:gdLst>
                <a:gd name="T0" fmla="*/ 4 w 6"/>
                <a:gd name="T1" fmla="*/ 6 h 6"/>
                <a:gd name="T2" fmla="*/ 0 w 6"/>
                <a:gd name="T3" fmla="*/ 4 h 6"/>
                <a:gd name="T4" fmla="*/ 2 w 6"/>
                <a:gd name="T5" fmla="*/ 1 h 6"/>
                <a:gd name="T6" fmla="*/ 5 w 6"/>
                <a:gd name="T7" fmla="*/ 2 h 6"/>
                <a:gd name="T8" fmla="*/ 4 w 6"/>
                <a:gd name="T9" fmla="*/ 6 h 6"/>
              </a:gdLst>
              <a:ahLst/>
              <a:cxnLst>
                <a:cxn ang="0">
                  <a:pos x="T0" y="T1"/>
                </a:cxn>
                <a:cxn ang="0">
                  <a:pos x="T2" y="T3"/>
                </a:cxn>
                <a:cxn ang="0">
                  <a:pos x="T4" y="T5"/>
                </a:cxn>
                <a:cxn ang="0">
                  <a:pos x="T6" y="T7"/>
                </a:cxn>
                <a:cxn ang="0">
                  <a:pos x="T8" y="T9"/>
                </a:cxn>
              </a:cxnLst>
              <a:rect l="0" t="0" r="r" b="b"/>
              <a:pathLst>
                <a:path w="6" h="6">
                  <a:moveTo>
                    <a:pt x="4" y="6"/>
                  </a:moveTo>
                  <a:cubicBezTo>
                    <a:pt x="3" y="6"/>
                    <a:pt x="1" y="6"/>
                    <a:pt x="0" y="4"/>
                  </a:cubicBezTo>
                  <a:cubicBezTo>
                    <a:pt x="0" y="3"/>
                    <a:pt x="0" y="2"/>
                    <a:pt x="2" y="1"/>
                  </a:cubicBezTo>
                  <a:cubicBezTo>
                    <a:pt x="3" y="0"/>
                    <a:pt x="4" y="1"/>
                    <a:pt x="5" y="2"/>
                  </a:cubicBezTo>
                  <a:cubicBezTo>
                    <a:pt x="6" y="3"/>
                    <a:pt x="5" y="5"/>
                    <a:pt x="4" y="6"/>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92"/>
            <p:cNvSpPr/>
            <p:nvPr/>
          </p:nvSpPr>
          <p:spPr bwMode="auto">
            <a:xfrm>
              <a:off x="636587" y="4419600"/>
              <a:ext cx="22225" cy="19050"/>
            </a:xfrm>
            <a:custGeom>
              <a:avLst/>
              <a:gdLst>
                <a:gd name="T0" fmla="*/ 4 w 6"/>
                <a:gd name="T1" fmla="*/ 5 h 5"/>
                <a:gd name="T2" fmla="*/ 1 w 6"/>
                <a:gd name="T3" fmla="*/ 4 h 5"/>
                <a:gd name="T4" fmla="*/ 2 w 6"/>
                <a:gd name="T5" fmla="*/ 0 h 5"/>
                <a:gd name="T6" fmla="*/ 5 w 6"/>
                <a:gd name="T7" fmla="*/ 1 h 5"/>
                <a:gd name="T8" fmla="*/ 4 w 6"/>
                <a:gd name="T9" fmla="*/ 5 h 5"/>
              </a:gdLst>
              <a:ahLst/>
              <a:cxnLst>
                <a:cxn ang="0">
                  <a:pos x="T0" y="T1"/>
                </a:cxn>
                <a:cxn ang="0">
                  <a:pos x="T2" y="T3"/>
                </a:cxn>
                <a:cxn ang="0">
                  <a:pos x="T4" y="T5"/>
                </a:cxn>
                <a:cxn ang="0">
                  <a:pos x="T6" y="T7"/>
                </a:cxn>
                <a:cxn ang="0">
                  <a:pos x="T8" y="T9"/>
                </a:cxn>
              </a:cxnLst>
              <a:rect l="0" t="0" r="r" b="b"/>
              <a:pathLst>
                <a:path w="6" h="5">
                  <a:moveTo>
                    <a:pt x="4" y="5"/>
                  </a:moveTo>
                  <a:cubicBezTo>
                    <a:pt x="3" y="5"/>
                    <a:pt x="2" y="5"/>
                    <a:pt x="1" y="4"/>
                  </a:cubicBezTo>
                  <a:cubicBezTo>
                    <a:pt x="0" y="2"/>
                    <a:pt x="1" y="1"/>
                    <a:pt x="2" y="0"/>
                  </a:cubicBezTo>
                  <a:cubicBezTo>
                    <a:pt x="3" y="0"/>
                    <a:pt x="5" y="0"/>
                    <a:pt x="5" y="1"/>
                  </a:cubicBezTo>
                  <a:cubicBezTo>
                    <a:pt x="6" y="3"/>
                    <a:pt x="6" y="4"/>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93"/>
            <p:cNvSpPr/>
            <p:nvPr/>
          </p:nvSpPr>
          <p:spPr bwMode="auto">
            <a:xfrm>
              <a:off x="625475" y="4397375"/>
              <a:ext cx="22225" cy="22225"/>
            </a:xfrm>
            <a:custGeom>
              <a:avLst/>
              <a:gdLst>
                <a:gd name="T0" fmla="*/ 4 w 6"/>
                <a:gd name="T1" fmla="*/ 5 h 6"/>
                <a:gd name="T2" fmla="*/ 1 w 6"/>
                <a:gd name="T3" fmla="*/ 4 h 6"/>
                <a:gd name="T4" fmla="*/ 2 w 6"/>
                <a:gd name="T5" fmla="*/ 0 h 6"/>
                <a:gd name="T6" fmla="*/ 6 w 6"/>
                <a:gd name="T7" fmla="*/ 1 h 6"/>
                <a:gd name="T8" fmla="*/ 4 w 6"/>
                <a:gd name="T9" fmla="*/ 5 h 6"/>
              </a:gdLst>
              <a:ahLst/>
              <a:cxnLst>
                <a:cxn ang="0">
                  <a:pos x="T0" y="T1"/>
                </a:cxn>
                <a:cxn ang="0">
                  <a:pos x="T2" y="T3"/>
                </a:cxn>
                <a:cxn ang="0">
                  <a:pos x="T4" y="T5"/>
                </a:cxn>
                <a:cxn ang="0">
                  <a:pos x="T6" y="T7"/>
                </a:cxn>
                <a:cxn ang="0">
                  <a:pos x="T8" y="T9"/>
                </a:cxn>
              </a:cxnLst>
              <a:rect l="0" t="0" r="r" b="b"/>
              <a:pathLst>
                <a:path w="6" h="6">
                  <a:moveTo>
                    <a:pt x="4" y="5"/>
                  </a:moveTo>
                  <a:cubicBezTo>
                    <a:pt x="3" y="6"/>
                    <a:pt x="2" y="5"/>
                    <a:pt x="1" y="4"/>
                  </a:cubicBezTo>
                  <a:cubicBezTo>
                    <a:pt x="0" y="3"/>
                    <a:pt x="1" y="1"/>
                    <a:pt x="2" y="0"/>
                  </a:cubicBezTo>
                  <a:cubicBezTo>
                    <a:pt x="3" y="0"/>
                    <a:pt x="5" y="0"/>
                    <a:pt x="6" y="1"/>
                  </a:cubicBezTo>
                  <a:cubicBezTo>
                    <a:pt x="6" y="3"/>
                    <a:pt x="6" y="4"/>
                    <a:pt x="4" y="5"/>
                  </a:cubicBezTo>
                  <a:close/>
                </a:path>
              </a:pathLst>
            </a:custGeom>
            <a:solidFill>
              <a:srgbClr val="2D2D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94"/>
            <p:cNvSpPr/>
            <p:nvPr/>
          </p:nvSpPr>
          <p:spPr bwMode="auto">
            <a:xfrm>
              <a:off x="1776412" y="3448050"/>
              <a:ext cx="420688" cy="288925"/>
            </a:xfrm>
            <a:custGeom>
              <a:avLst/>
              <a:gdLst>
                <a:gd name="T0" fmla="*/ 80 w 112"/>
                <a:gd name="T1" fmla="*/ 1 h 77"/>
                <a:gd name="T2" fmla="*/ 112 w 112"/>
                <a:gd name="T3" fmla="*/ 0 h 77"/>
                <a:gd name="T4" fmla="*/ 87 w 112"/>
                <a:gd name="T5" fmla="*/ 11 h 77"/>
                <a:gd name="T6" fmla="*/ 72 w 112"/>
                <a:gd name="T7" fmla="*/ 23 h 77"/>
                <a:gd name="T8" fmla="*/ 45 w 112"/>
                <a:gd name="T9" fmla="*/ 55 h 77"/>
                <a:gd name="T10" fmla="*/ 20 w 112"/>
                <a:gd name="T11" fmla="*/ 77 h 77"/>
                <a:gd name="T12" fmla="*/ 15 w 112"/>
                <a:gd name="T13" fmla="*/ 75 h 77"/>
                <a:gd name="T14" fmla="*/ 1 w 112"/>
                <a:gd name="T15" fmla="*/ 66 h 77"/>
                <a:gd name="T16" fmla="*/ 3 w 112"/>
                <a:gd name="T17" fmla="*/ 59 h 77"/>
                <a:gd name="T18" fmla="*/ 50 w 112"/>
                <a:gd name="T19" fmla="*/ 13 h 77"/>
                <a:gd name="T20" fmla="*/ 80 w 112"/>
                <a:gd name="T2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77">
                  <a:moveTo>
                    <a:pt x="80" y="1"/>
                  </a:moveTo>
                  <a:cubicBezTo>
                    <a:pt x="93" y="1"/>
                    <a:pt x="108" y="1"/>
                    <a:pt x="112" y="0"/>
                  </a:cubicBezTo>
                  <a:cubicBezTo>
                    <a:pt x="112" y="0"/>
                    <a:pt x="94" y="6"/>
                    <a:pt x="87" y="11"/>
                  </a:cubicBezTo>
                  <a:cubicBezTo>
                    <a:pt x="81" y="15"/>
                    <a:pt x="72" y="23"/>
                    <a:pt x="72" y="23"/>
                  </a:cubicBezTo>
                  <a:cubicBezTo>
                    <a:pt x="45" y="55"/>
                    <a:pt x="45" y="55"/>
                    <a:pt x="45" y="55"/>
                  </a:cubicBezTo>
                  <a:cubicBezTo>
                    <a:pt x="20" y="77"/>
                    <a:pt x="20" y="77"/>
                    <a:pt x="20" y="77"/>
                  </a:cubicBezTo>
                  <a:cubicBezTo>
                    <a:pt x="20" y="77"/>
                    <a:pt x="16" y="76"/>
                    <a:pt x="15" y="75"/>
                  </a:cubicBezTo>
                  <a:cubicBezTo>
                    <a:pt x="8" y="73"/>
                    <a:pt x="3" y="70"/>
                    <a:pt x="1" y="66"/>
                  </a:cubicBezTo>
                  <a:cubicBezTo>
                    <a:pt x="0" y="63"/>
                    <a:pt x="1" y="61"/>
                    <a:pt x="3" y="59"/>
                  </a:cubicBezTo>
                  <a:cubicBezTo>
                    <a:pt x="50" y="13"/>
                    <a:pt x="50" y="13"/>
                    <a:pt x="50" y="13"/>
                  </a:cubicBezTo>
                  <a:cubicBezTo>
                    <a:pt x="58" y="6"/>
                    <a:pt x="69" y="1"/>
                    <a:pt x="80" y="1"/>
                  </a:cubicBez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2445135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03">
        <p15:prstTrans prst="pageCurlDouble"/>
      </p:transition>
    </mc:Choice>
    <mc:Fallback xmlns="">
      <p:transition spd="slow" advTm="803">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971600" y="2498948"/>
            <a:ext cx="7200800" cy="646331"/>
          </a:xfrm>
          <a:prstGeom prst="rect">
            <a:avLst/>
          </a:prstGeom>
          <a:noFill/>
        </p:spPr>
        <p:txBody>
          <a:bodyPr wrap="square" rtlCol="0">
            <a:spAutoFit/>
          </a:bodyPr>
          <a:lstStyle/>
          <a:p>
            <a:pPr algn="ctr"/>
            <a:r>
              <a:rPr lang="zh-CN" altLang="en-US" sz="3600"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敬请各位老师批评指正</a:t>
            </a:r>
          </a:p>
        </p:txBody>
      </p:sp>
      <p:sp>
        <p:nvSpPr>
          <p:cNvPr id="37" name="圆角矩形 36"/>
          <p:cNvSpPr/>
          <p:nvPr/>
        </p:nvSpPr>
        <p:spPr>
          <a:xfrm>
            <a:off x="2555776" y="3376508"/>
            <a:ext cx="4032448" cy="20256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73185A"/>
                </a:solidFill>
                <a:latin typeface="微软雅黑" pitchFamily="34" charset="-122"/>
                <a:ea typeface="微软雅黑" pitchFamily="34" charset="-122"/>
              </a:rPr>
              <a:t>THANK YOU FOR WATCHING</a:t>
            </a:r>
          </a:p>
        </p:txBody>
      </p:sp>
      <p:grpSp>
        <p:nvGrpSpPr>
          <p:cNvPr id="5" name="组合 4"/>
          <p:cNvGrpSpPr/>
          <p:nvPr/>
        </p:nvGrpSpPr>
        <p:grpSpPr>
          <a:xfrm>
            <a:off x="2422898" y="554732"/>
            <a:ext cx="4093318" cy="1419170"/>
            <a:chOff x="2478934" y="130133"/>
            <a:chExt cx="4093318" cy="141917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181" y="370511"/>
              <a:ext cx="2475071" cy="1069231"/>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26816" t="22850" r="22233" b="33435"/>
            <a:stretch/>
          </p:blipFill>
          <p:spPr>
            <a:xfrm>
              <a:off x="2478934" y="130133"/>
              <a:ext cx="1368152" cy="1419170"/>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51">
        <p15:prstTrans prst="airplane"/>
      </p:transition>
    </mc:Choice>
    <mc:Fallback xmlns="">
      <p:transition spd="slow" advTm="18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37"/>
                                        </p:tgtEl>
                                        <p:attrNameLst>
                                          <p:attrName>style.visibility</p:attrName>
                                        </p:attrNameLst>
                                      </p:cBhvr>
                                      <p:to>
                                        <p:strVal val="visible"/>
                                      </p:to>
                                    </p:set>
                                    <p:anim calcmode="lin" valueType="num">
                                      <p:cBhvr>
                                        <p:cTn id="14" dur="300" fill="hold"/>
                                        <p:tgtEl>
                                          <p:spTgt spid="37"/>
                                        </p:tgtEl>
                                        <p:attrNameLst>
                                          <p:attrName>ppt_w</p:attrName>
                                        </p:attrNameLst>
                                      </p:cBhvr>
                                      <p:tavLst>
                                        <p:tav tm="0">
                                          <p:val>
                                            <p:fltVal val="0"/>
                                          </p:val>
                                        </p:tav>
                                        <p:tav tm="100000">
                                          <p:val>
                                            <p:strVal val="#ppt_w"/>
                                          </p:val>
                                        </p:tav>
                                      </p:tavLst>
                                    </p:anim>
                                    <p:anim calcmode="lin" valueType="num">
                                      <p:cBhvr>
                                        <p:cTn id="15" dur="300" fill="hold"/>
                                        <p:tgtEl>
                                          <p:spTgt spid="37"/>
                                        </p:tgtEl>
                                        <p:attrNameLst>
                                          <p:attrName>ppt_h</p:attrName>
                                        </p:attrNameLst>
                                      </p:cBhvr>
                                      <p:tavLst>
                                        <p:tav tm="0">
                                          <p:val>
                                            <p:fltVal val="0"/>
                                          </p:val>
                                        </p:tav>
                                        <p:tav tm="100000">
                                          <p:val>
                                            <p:strVal val="#ppt_h"/>
                                          </p:val>
                                        </p:tav>
                                      </p:tavLst>
                                    </p:anim>
                                    <p:animEffect transition="in" filter="fade">
                                      <p:cBhvr>
                                        <p:cTn id="16" dur="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10"/>
          <p:cNvSpPr>
            <a:spLocks noEditPoints="1"/>
          </p:cNvSpPr>
          <p:nvPr/>
        </p:nvSpPr>
        <p:spPr bwMode="auto">
          <a:xfrm>
            <a:off x="-36512" y="1182490"/>
            <a:ext cx="4762176" cy="3982615"/>
          </a:xfrm>
          <a:custGeom>
            <a:avLst/>
            <a:gdLst>
              <a:gd name="T0" fmla="*/ 1565 w 2779"/>
              <a:gd name="T1" fmla="*/ 164 h 2324"/>
              <a:gd name="T2" fmla="*/ 0 w 2779"/>
              <a:gd name="T3" fmla="*/ 217 h 2324"/>
              <a:gd name="T4" fmla="*/ 1485 w 2779"/>
              <a:gd name="T5" fmla="*/ 2313 h 2324"/>
              <a:gd name="T6" fmla="*/ 1910 w 2779"/>
              <a:gd name="T7" fmla="*/ 2243 h 2324"/>
              <a:gd name="T8" fmla="*/ 2765 w 2779"/>
              <a:gd name="T9" fmla="*/ 2014 h 2324"/>
              <a:gd name="T10" fmla="*/ 732 w 2779"/>
              <a:gd name="T11" fmla="*/ 2122 h 2324"/>
              <a:gd name="T12" fmla="*/ 732 w 2779"/>
              <a:gd name="T13" fmla="*/ 312 h 2324"/>
              <a:gd name="T14" fmla="*/ 1389 w 2779"/>
              <a:gd name="T15" fmla="*/ 2122 h 2324"/>
              <a:gd name="T16" fmla="*/ 1389 w 2779"/>
              <a:gd name="T17" fmla="*/ 312 h 2324"/>
              <a:gd name="T18" fmla="*/ 2070 w 2779"/>
              <a:gd name="T19" fmla="*/ 2101 h 2324"/>
              <a:gd name="T20" fmla="*/ 2557 w 2779"/>
              <a:gd name="T21" fmla="*/ 1970 h 2324"/>
              <a:gd name="T22" fmla="*/ 319 w 2779"/>
              <a:gd name="T23" fmla="*/ 1881 h 2324"/>
              <a:gd name="T24" fmla="*/ 595 w 2779"/>
              <a:gd name="T25" fmla="*/ 1888 h 2324"/>
              <a:gd name="T26" fmla="*/ 597 w 2779"/>
              <a:gd name="T27" fmla="*/ 1612 h 2324"/>
              <a:gd name="T28" fmla="*/ 323 w 2779"/>
              <a:gd name="T29" fmla="*/ 1612 h 2324"/>
              <a:gd name="T30" fmla="*/ 403 w 2779"/>
              <a:gd name="T31" fmla="*/ 1693 h 2324"/>
              <a:gd name="T32" fmla="*/ 516 w 2779"/>
              <a:gd name="T33" fmla="*/ 1693 h 2324"/>
              <a:gd name="T34" fmla="*/ 516 w 2779"/>
              <a:gd name="T35" fmla="*/ 1805 h 2324"/>
              <a:gd name="T36" fmla="*/ 401 w 2779"/>
              <a:gd name="T37" fmla="*/ 1803 h 2324"/>
              <a:gd name="T38" fmla="*/ 443 w 2779"/>
              <a:gd name="T39" fmla="*/ 1283 h 2324"/>
              <a:gd name="T40" fmla="*/ 500 w 2779"/>
              <a:gd name="T41" fmla="*/ 534 h 2324"/>
              <a:gd name="T42" fmla="*/ 386 w 2779"/>
              <a:gd name="T43" fmla="*/ 1225 h 2324"/>
              <a:gd name="T44" fmla="*/ 1888 w 2779"/>
              <a:gd name="T45" fmla="*/ 447 h 2324"/>
              <a:gd name="T46" fmla="*/ 2096 w 2779"/>
              <a:gd name="T47" fmla="*/ 1224 h 2324"/>
              <a:gd name="T48" fmla="*/ 1888 w 2779"/>
              <a:gd name="T49" fmla="*/ 447 h 2324"/>
              <a:gd name="T50" fmla="*/ 968 w 2779"/>
              <a:gd name="T51" fmla="*/ 1885 h 2324"/>
              <a:gd name="T52" fmla="*/ 1242 w 2779"/>
              <a:gd name="T53" fmla="*/ 1885 h 2324"/>
              <a:gd name="T54" fmla="*/ 1105 w 2779"/>
              <a:gd name="T55" fmla="*/ 1554 h 2324"/>
              <a:gd name="T56" fmla="*/ 913 w 2779"/>
              <a:gd name="T57" fmla="*/ 1749 h 2324"/>
              <a:gd name="T58" fmla="*/ 1049 w 2779"/>
              <a:gd name="T59" fmla="*/ 1693 h 2324"/>
              <a:gd name="T60" fmla="*/ 1161 w 2779"/>
              <a:gd name="T61" fmla="*/ 1693 h 2324"/>
              <a:gd name="T62" fmla="*/ 1161 w 2779"/>
              <a:gd name="T63" fmla="*/ 1805 h 2324"/>
              <a:gd name="T64" fmla="*/ 1047 w 2779"/>
              <a:gd name="T65" fmla="*/ 1803 h 2324"/>
              <a:gd name="T66" fmla="*/ 1137 w 2779"/>
              <a:gd name="T67" fmla="*/ 1283 h 2324"/>
              <a:gd name="T68" fmla="*/ 1195 w 2779"/>
              <a:gd name="T69" fmla="*/ 534 h 2324"/>
              <a:gd name="T70" fmla="*/ 1080 w 2779"/>
              <a:gd name="T71" fmla="*/ 1225 h 2324"/>
              <a:gd name="T72" fmla="*/ 2088 w 2779"/>
              <a:gd name="T73" fmla="*/ 1537 h 2324"/>
              <a:gd name="T74" fmla="*/ 2088 w 2779"/>
              <a:gd name="T75" fmla="*/ 1811 h 2324"/>
              <a:gd name="T76" fmla="*/ 2359 w 2779"/>
              <a:gd name="T77" fmla="*/ 1812 h 2324"/>
              <a:gd name="T78" fmla="*/ 2362 w 2779"/>
              <a:gd name="T79" fmla="*/ 1537 h 2324"/>
              <a:gd name="T80" fmla="*/ 2224 w 2779"/>
              <a:gd name="T81" fmla="*/ 1480 h 2324"/>
              <a:gd name="T82" fmla="*/ 2168 w 2779"/>
              <a:gd name="T83" fmla="*/ 1617 h 2324"/>
              <a:gd name="T84" fmla="*/ 2303 w 2779"/>
              <a:gd name="T85" fmla="*/ 1675 h 2324"/>
              <a:gd name="T86" fmla="*/ 2168 w 2779"/>
              <a:gd name="T87" fmla="*/ 1730 h 2324"/>
              <a:gd name="T88" fmla="*/ 2168 w 2779"/>
              <a:gd name="T89" fmla="*/ 1617 h 2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9" h="2324">
                <a:moveTo>
                  <a:pt x="2248" y="81"/>
                </a:moveTo>
                <a:cubicBezTo>
                  <a:pt x="2234" y="31"/>
                  <a:pt x="2183" y="0"/>
                  <a:pt x="2130" y="13"/>
                </a:cubicBezTo>
                <a:cubicBezTo>
                  <a:pt x="1565" y="164"/>
                  <a:pt x="1565" y="164"/>
                  <a:pt x="1565" y="164"/>
                </a:cubicBezTo>
                <a:cubicBezTo>
                  <a:pt x="1548" y="138"/>
                  <a:pt x="1519" y="121"/>
                  <a:pt x="1485" y="121"/>
                </a:cubicBezTo>
                <a:cubicBezTo>
                  <a:pt x="95" y="121"/>
                  <a:pt x="95" y="121"/>
                  <a:pt x="95" y="121"/>
                </a:cubicBezTo>
                <a:cubicBezTo>
                  <a:pt x="43" y="121"/>
                  <a:pt x="0" y="164"/>
                  <a:pt x="0" y="217"/>
                </a:cubicBezTo>
                <a:cubicBezTo>
                  <a:pt x="0" y="2217"/>
                  <a:pt x="0" y="2217"/>
                  <a:pt x="0" y="2217"/>
                </a:cubicBezTo>
                <a:cubicBezTo>
                  <a:pt x="0" y="2271"/>
                  <a:pt x="43" y="2313"/>
                  <a:pt x="95" y="2313"/>
                </a:cubicBezTo>
                <a:cubicBezTo>
                  <a:pt x="1485" y="2313"/>
                  <a:pt x="1485" y="2313"/>
                  <a:pt x="1485" y="2313"/>
                </a:cubicBezTo>
                <a:cubicBezTo>
                  <a:pt x="1538" y="2313"/>
                  <a:pt x="1580" y="2271"/>
                  <a:pt x="1580" y="2217"/>
                </a:cubicBezTo>
                <a:cubicBezTo>
                  <a:pt x="1580" y="1010"/>
                  <a:pt x="1580" y="1010"/>
                  <a:pt x="1580" y="1010"/>
                </a:cubicBezTo>
                <a:cubicBezTo>
                  <a:pt x="1910" y="2243"/>
                  <a:pt x="1910" y="2243"/>
                  <a:pt x="1910" y="2243"/>
                </a:cubicBezTo>
                <a:cubicBezTo>
                  <a:pt x="1923" y="2294"/>
                  <a:pt x="1976" y="2324"/>
                  <a:pt x="2027" y="2310"/>
                </a:cubicBezTo>
                <a:cubicBezTo>
                  <a:pt x="2697" y="2131"/>
                  <a:pt x="2697" y="2131"/>
                  <a:pt x="2697" y="2131"/>
                </a:cubicBezTo>
                <a:cubicBezTo>
                  <a:pt x="2749" y="2117"/>
                  <a:pt x="2779" y="2064"/>
                  <a:pt x="2765" y="2014"/>
                </a:cubicBezTo>
                <a:cubicBezTo>
                  <a:pt x="2248" y="81"/>
                  <a:pt x="2248" y="81"/>
                  <a:pt x="2248" y="81"/>
                </a:cubicBezTo>
                <a:close/>
                <a:moveTo>
                  <a:pt x="732" y="2122"/>
                </a:moveTo>
                <a:cubicBezTo>
                  <a:pt x="732" y="2122"/>
                  <a:pt x="732" y="2122"/>
                  <a:pt x="732" y="2122"/>
                </a:cubicBezTo>
                <a:cubicBezTo>
                  <a:pt x="190" y="2122"/>
                  <a:pt x="190" y="2122"/>
                  <a:pt x="190" y="2122"/>
                </a:cubicBezTo>
                <a:cubicBezTo>
                  <a:pt x="190" y="312"/>
                  <a:pt x="190" y="312"/>
                  <a:pt x="190" y="312"/>
                </a:cubicBezTo>
                <a:cubicBezTo>
                  <a:pt x="732" y="312"/>
                  <a:pt x="732" y="312"/>
                  <a:pt x="732" y="312"/>
                </a:cubicBezTo>
                <a:cubicBezTo>
                  <a:pt x="732" y="2122"/>
                  <a:pt x="732" y="2122"/>
                  <a:pt x="732" y="2122"/>
                </a:cubicBezTo>
                <a:close/>
                <a:moveTo>
                  <a:pt x="1389" y="2122"/>
                </a:moveTo>
                <a:cubicBezTo>
                  <a:pt x="1389" y="2122"/>
                  <a:pt x="1389" y="2122"/>
                  <a:pt x="1389" y="2122"/>
                </a:cubicBezTo>
                <a:cubicBezTo>
                  <a:pt x="848" y="2122"/>
                  <a:pt x="848" y="2122"/>
                  <a:pt x="848" y="2122"/>
                </a:cubicBezTo>
                <a:cubicBezTo>
                  <a:pt x="848" y="312"/>
                  <a:pt x="848" y="312"/>
                  <a:pt x="848" y="312"/>
                </a:cubicBezTo>
                <a:cubicBezTo>
                  <a:pt x="1389" y="312"/>
                  <a:pt x="1389" y="312"/>
                  <a:pt x="1389" y="312"/>
                </a:cubicBezTo>
                <a:cubicBezTo>
                  <a:pt x="1389" y="2122"/>
                  <a:pt x="1389" y="2122"/>
                  <a:pt x="1389" y="2122"/>
                </a:cubicBezTo>
                <a:close/>
                <a:moveTo>
                  <a:pt x="2070" y="2101"/>
                </a:moveTo>
                <a:cubicBezTo>
                  <a:pt x="2070" y="2101"/>
                  <a:pt x="2070" y="2101"/>
                  <a:pt x="2070" y="2101"/>
                </a:cubicBezTo>
                <a:cubicBezTo>
                  <a:pt x="1602" y="354"/>
                  <a:pt x="1602" y="354"/>
                  <a:pt x="1602" y="354"/>
                </a:cubicBezTo>
                <a:cubicBezTo>
                  <a:pt x="2088" y="222"/>
                  <a:pt x="2088" y="222"/>
                  <a:pt x="2088" y="222"/>
                </a:cubicBezTo>
                <a:cubicBezTo>
                  <a:pt x="2557" y="1970"/>
                  <a:pt x="2557" y="1970"/>
                  <a:pt x="2557" y="1970"/>
                </a:cubicBezTo>
                <a:cubicBezTo>
                  <a:pt x="2070" y="2101"/>
                  <a:pt x="2070" y="2101"/>
                  <a:pt x="2070" y="2101"/>
                </a:cubicBezTo>
                <a:close/>
                <a:moveTo>
                  <a:pt x="319" y="1881"/>
                </a:moveTo>
                <a:cubicBezTo>
                  <a:pt x="319" y="1881"/>
                  <a:pt x="319" y="1881"/>
                  <a:pt x="319" y="1881"/>
                </a:cubicBezTo>
                <a:cubicBezTo>
                  <a:pt x="323" y="1885"/>
                  <a:pt x="323" y="1885"/>
                  <a:pt x="323" y="1885"/>
                </a:cubicBezTo>
                <a:cubicBezTo>
                  <a:pt x="358" y="1921"/>
                  <a:pt x="407" y="1942"/>
                  <a:pt x="460" y="1942"/>
                </a:cubicBezTo>
                <a:cubicBezTo>
                  <a:pt x="512" y="1942"/>
                  <a:pt x="560" y="1921"/>
                  <a:pt x="595" y="1888"/>
                </a:cubicBezTo>
                <a:cubicBezTo>
                  <a:pt x="597" y="1885"/>
                  <a:pt x="597" y="1885"/>
                  <a:pt x="597" y="1885"/>
                </a:cubicBezTo>
                <a:cubicBezTo>
                  <a:pt x="632" y="1851"/>
                  <a:pt x="654" y="1803"/>
                  <a:pt x="654" y="1749"/>
                </a:cubicBezTo>
                <a:cubicBezTo>
                  <a:pt x="654" y="1695"/>
                  <a:pt x="632" y="1647"/>
                  <a:pt x="597" y="1612"/>
                </a:cubicBezTo>
                <a:cubicBezTo>
                  <a:pt x="596" y="1612"/>
                  <a:pt x="596" y="1612"/>
                  <a:pt x="596" y="1612"/>
                </a:cubicBezTo>
                <a:cubicBezTo>
                  <a:pt x="562" y="1577"/>
                  <a:pt x="513" y="1554"/>
                  <a:pt x="460" y="1554"/>
                </a:cubicBezTo>
                <a:cubicBezTo>
                  <a:pt x="407" y="1554"/>
                  <a:pt x="358" y="1577"/>
                  <a:pt x="323" y="1612"/>
                </a:cubicBezTo>
                <a:cubicBezTo>
                  <a:pt x="288" y="1647"/>
                  <a:pt x="267" y="1695"/>
                  <a:pt x="267" y="1749"/>
                </a:cubicBezTo>
                <a:cubicBezTo>
                  <a:pt x="267" y="1800"/>
                  <a:pt x="287" y="1847"/>
                  <a:pt x="319" y="1881"/>
                </a:cubicBezTo>
                <a:close/>
                <a:moveTo>
                  <a:pt x="403" y="1693"/>
                </a:moveTo>
                <a:cubicBezTo>
                  <a:pt x="403" y="1693"/>
                  <a:pt x="403" y="1693"/>
                  <a:pt x="403" y="1693"/>
                </a:cubicBezTo>
                <a:cubicBezTo>
                  <a:pt x="418" y="1678"/>
                  <a:pt x="438" y="1670"/>
                  <a:pt x="460" y="1670"/>
                </a:cubicBezTo>
                <a:cubicBezTo>
                  <a:pt x="481" y="1670"/>
                  <a:pt x="502" y="1678"/>
                  <a:pt x="516" y="1693"/>
                </a:cubicBezTo>
                <a:cubicBezTo>
                  <a:pt x="516" y="1693"/>
                  <a:pt x="516" y="1693"/>
                  <a:pt x="516" y="1693"/>
                </a:cubicBezTo>
                <a:cubicBezTo>
                  <a:pt x="530" y="1708"/>
                  <a:pt x="540" y="1727"/>
                  <a:pt x="540" y="1749"/>
                </a:cubicBezTo>
                <a:cubicBezTo>
                  <a:pt x="540" y="1771"/>
                  <a:pt x="530" y="1790"/>
                  <a:pt x="516" y="1805"/>
                </a:cubicBezTo>
                <a:cubicBezTo>
                  <a:pt x="501" y="1820"/>
                  <a:pt x="481" y="1828"/>
                  <a:pt x="460" y="1828"/>
                </a:cubicBezTo>
                <a:cubicBezTo>
                  <a:pt x="438" y="1828"/>
                  <a:pt x="418" y="1819"/>
                  <a:pt x="403" y="1805"/>
                </a:cubicBezTo>
                <a:cubicBezTo>
                  <a:pt x="401" y="1803"/>
                  <a:pt x="401" y="1803"/>
                  <a:pt x="401" y="1803"/>
                </a:cubicBezTo>
                <a:cubicBezTo>
                  <a:pt x="388" y="1789"/>
                  <a:pt x="381" y="1770"/>
                  <a:pt x="381" y="1749"/>
                </a:cubicBezTo>
                <a:cubicBezTo>
                  <a:pt x="381" y="1727"/>
                  <a:pt x="389" y="1708"/>
                  <a:pt x="403" y="1693"/>
                </a:cubicBezTo>
                <a:close/>
                <a:moveTo>
                  <a:pt x="443" y="1283"/>
                </a:moveTo>
                <a:cubicBezTo>
                  <a:pt x="443" y="1283"/>
                  <a:pt x="443" y="1283"/>
                  <a:pt x="443" y="1283"/>
                </a:cubicBezTo>
                <a:cubicBezTo>
                  <a:pt x="475" y="1283"/>
                  <a:pt x="500" y="1257"/>
                  <a:pt x="500" y="1225"/>
                </a:cubicBezTo>
                <a:cubicBezTo>
                  <a:pt x="500" y="534"/>
                  <a:pt x="500" y="534"/>
                  <a:pt x="500" y="534"/>
                </a:cubicBezTo>
                <a:cubicBezTo>
                  <a:pt x="500" y="503"/>
                  <a:pt x="475" y="477"/>
                  <a:pt x="443" y="477"/>
                </a:cubicBezTo>
                <a:cubicBezTo>
                  <a:pt x="411" y="477"/>
                  <a:pt x="386" y="503"/>
                  <a:pt x="386" y="534"/>
                </a:cubicBezTo>
                <a:cubicBezTo>
                  <a:pt x="386" y="1225"/>
                  <a:pt x="386" y="1225"/>
                  <a:pt x="386" y="1225"/>
                </a:cubicBezTo>
                <a:cubicBezTo>
                  <a:pt x="386" y="1257"/>
                  <a:pt x="411" y="1283"/>
                  <a:pt x="443" y="1283"/>
                </a:cubicBezTo>
                <a:close/>
                <a:moveTo>
                  <a:pt x="1888" y="447"/>
                </a:moveTo>
                <a:cubicBezTo>
                  <a:pt x="1888" y="447"/>
                  <a:pt x="1888" y="447"/>
                  <a:pt x="1888" y="447"/>
                </a:cubicBezTo>
                <a:cubicBezTo>
                  <a:pt x="1857" y="454"/>
                  <a:pt x="1839" y="487"/>
                  <a:pt x="1847" y="517"/>
                </a:cubicBezTo>
                <a:cubicBezTo>
                  <a:pt x="2026" y="1184"/>
                  <a:pt x="2026" y="1184"/>
                  <a:pt x="2026" y="1184"/>
                </a:cubicBezTo>
                <a:cubicBezTo>
                  <a:pt x="2035" y="1214"/>
                  <a:pt x="2065" y="1233"/>
                  <a:pt x="2096" y="1224"/>
                </a:cubicBezTo>
                <a:cubicBezTo>
                  <a:pt x="2126" y="1217"/>
                  <a:pt x="2144" y="1185"/>
                  <a:pt x="2136" y="1154"/>
                </a:cubicBezTo>
                <a:cubicBezTo>
                  <a:pt x="1957" y="487"/>
                  <a:pt x="1957" y="487"/>
                  <a:pt x="1957" y="487"/>
                </a:cubicBezTo>
                <a:cubicBezTo>
                  <a:pt x="1949" y="456"/>
                  <a:pt x="1917" y="438"/>
                  <a:pt x="1888" y="447"/>
                </a:cubicBezTo>
                <a:close/>
                <a:moveTo>
                  <a:pt x="966" y="1881"/>
                </a:moveTo>
                <a:cubicBezTo>
                  <a:pt x="966" y="1881"/>
                  <a:pt x="966" y="1881"/>
                  <a:pt x="966" y="1881"/>
                </a:cubicBezTo>
                <a:cubicBezTo>
                  <a:pt x="968" y="1885"/>
                  <a:pt x="968" y="1885"/>
                  <a:pt x="968" y="1885"/>
                </a:cubicBezTo>
                <a:cubicBezTo>
                  <a:pt x="1003" y="1921"/>
                  <a:pt x="1052" y="1942"/>
                  <a:pt x="1105" y="1942"/>
                </a:cubicBezTo>
                <a:cubicBezTo>
                  <a:pt x="1158" y="1942"/>
                  <a:pt x="1206" y="1921"/>
                  <a:pt x="1241" y="1888"/>
                </a:cubicBezTo>
                <a:cubicBezTo>
                  <a:pt x="1242" y="1885"/>
                  <a:pt x="1242" y="1885"/>
                  <a:pt x="1242" y="1885"/>
                </a:cubicBezTo>
                <a:cubicBezTo>
                  <a:pt x="1277" y="1851"/>
                  <a:pt x="1299" y="1803"/>
                  <a:pt x="1299" y="1749"/>
                </a:cubicBezTo>
                <a:cubicBezTo>
                  <a:pt x="1299" y="1695"/>
                  <a:pt x="1277" y="1647"/>
                  <a:pt x="1242" y="1612"/>
                </a:cubicBezTo>
                <a:cubicBezTo>
                  <a:pt x="1207" y="1577"/>
                  <a:pt x="1160" y="1554"/>
                  <a:pt x="1105" y="1554"/>
                </a:cubicBezTo>
                <a:cubicBezTo>
                  <a:pt x="1052" y="1554"/>
                  <a:pt x="1003" y="1577"/>
                  <a:pt x="968" y="1612"/>
                </a:cubicBezTo>
                <a:cubicBezTo>
                  <a:pt x="969" y="1612"/>
                  <a:pt x="969" y="1612"/>
                  <a:pt x="969" y="1612"/>
                </a:cubicBezTo>
                <a:cubicBezTo>
                  <a:pt x="933" y="1647"/>
                  <a:pt x="913" y="1695"/>
                  <a:pt x="913" y="1749"/>
                </a:cubicBezTo>
                <a:cubicBezTo>
                  <a:pt x="913" y="1800"/>
                  <a:pt x="933" y="1847"/>
                  <a:pt x="966" y="1881"/>
                </a:cubicBezTo>
                <a:close/>
                <a:moveTo>
                  <a:pt x="1049" y="1693"/>
                </a:moveTo>
                <a:cubicBezTo>
                  <a:pt x="1049" y="1693"/>
                  <a:pt x="1049" y="1693"/>
                  <a:pt x="1049" y="1693"/>
                </a:cubicBezTo>
                <a:cubicBezTo>
                  <a:pt x="1065" y="1678"/>
                  <a:pt x="1083" y="1670"/>
                  <a:pt x="1105" y="1670"/>
                </a:cubicBezTo>
                <a:cubicBezTo>
                  <a:pt x="1128" y="1670"/>
                  <a:pt x="1147" y="1678"/>
                  <a:pt x="1161" y="1693"/>
                </a:cubicBezTo>
                <a:cubicBezTo>
                  <a:pt x="1161" y="1693"/>
                  <a:pt x="1161" y="1693"/>
                  <a:pt x="1161" y="1693"/>
                </a:cubicBezTo>
                <a:cubicBezTo>
                  <a:pt x="1176" y="1708"/>
                  <a:pt x="1185" y="1727"/>
                  <a:pt x="1185" y="1749"/>
                </a:cubicBezTo>
                <a:cubicBezTo>
                  <a:pt x="1185" y="1771"/>
                  <a:pt x="1176" y="1790"/>
                  <a:pt x="1162" y="1805"/>
                </a:cubicBezTo>
                <a:cubicBezTo>
                  <a:pt x="1161" y="1805"/>
                  <a:pt x="1161" y="1805"/>
                  <a:pt x="1161" y="1805"/>
                </a:cubicBezTo>
                <a:cubicBezTo>
                  <a:pt x="1147" y="1820"/>
                  <a:pt x="1128" y="1828"/>
                  <a:pt x="1105" y="1828"/>
                </a:cubicBezTo>
                <a:cubicBezTo>
                  <a:pt x="1083" y="1828"/>
                  <a:pt x="1065" y="1819"/>
                  <a:pt x="1049" y="1805"/>
                </a:cubicBezTo>
                <a:cubicBezTo>
                  <a:pt x="1047" y="1803"/>
                  <a:pt x="1047" y="1803"/>
                  <a:pt x="1047" y="1803"/>
                </a:cubicBezTo>
                <a:cubicBezTo>
                  <a:pt x="1034" y="1789"/>
                  <a:pt x="1027" y="1770"/>
                  <a:pt x="1027" y="1749"/>
                </a:cubicBezTo>
                <a:cubicBezTo>
                  <a:pt x="1027" y="1727"/>
                  <a:pt x="1035" y="1708"/>
                  <a:pt x="1049" y="1693"/>
                </a:cubicBezTo>
                <a:close/>
                <a:moveTo>
                  <a:pt x="1137" y="1283"/>
                </a:moveTo>
                <a:cubicBezTo>
                  <a:pt x="1137" y="1283"/>
                  <a:pt x="1137" y="1283"/>
                  <a:pt x="1137" y="1283"/>
                </a:cubicBezTo>
                <a:cubicBezTo>
                  <a:pt x="1169" y="1283"/>
                  <a:pt x="1195" y="1257"/>
                  <a:pt x="1195" y="1225"/>
                </a:cubicBezTo>
                <a:cubicBezTo>
                  <a:pt x="1195" y="534"/>
                  <a:pt x="1195" y="534"/>
                  <a:pt x="1195" y="534"/>
                </a:cubicBezTo>
                <a:cubicBezTo>
                  <a:pt x="1195" y="503"/>
                  <a:pt x="1169" y="477"/>
                  <a:pt x="1137" y="477"/>
                </a:cubicBezTo>
                <a:cubicBezTo>
                  <a:pt x="1105" y="477"/>
                  <a:pt x="1080" y="503"/>
                  <a:pt x="1080" y="534"/>
                </a:cubicBezTo>
                <a:cubicBezTo>
                  <a:pt x="1080" y="1225"/>
                  <a:pt x="1080" y="1225"/>
                  <a:pt x="1080" y="1225"/>
                </a:cubicBezTo>
                <a:cubicBezTo>
                  <a:pt x="1080" y="1257"/>
                  <a:pt x="1105" y="1283"/>
                  <a:pt x="1137" y="1283"/>
                </a:cubicBezTo>
                <a:close/>
                <a:moveTo>
                  <a:pt x="2088" y="1537"/>
                </a:moveTo>
                <a:cubicBezTo>
                  <a:pt x="2088" y="1537"/>
                  <a:pt x="2088" y="1537"/>
                  <a:pt x="2088" y="1537"/>
                </a:cubicBezTo>
                <a:cubicBezTo>
                  <a:pt x="2052" y="1572"/>
                  <a:pt x="2030" y="1619"/>
                  <a:pt x="2030" y="1675"/>
                </a:cubicBezTo>
                <a:cubicBezTo>
                  <a:pt x="2030" y="1726"/>
                  <a:pt x="2051" y="1773"/>
                  <a:pt x="2085" y="1807"/>
                </a:cubicBezTo>
                <a:cubicBezTo>
                  <a:pt x="2088" y="1811"/>
                  <a:pt x="2088" y="1811"/>
                  <a:pt x="2088" y="1811"/>
                </a:cubicBezTo>
                <a:cubicBezTo>
                  <a:pt x="2123" y="1845"/>
                  <a:pt x="2170" y="1868"/>
                  <a:pt x="2224" y="1868"/>
                </a:cubicBezTo>
                <a:cubicBezTo>
                  <a:pt x="2275" y="1868"/>
                  <a:pt x="2323" y="1847"/>
                  <a:pt x="2358" y="1813"/>
                </a:cubicBezTo>
                <a:cubicBezTo>
                  <a:pt x="2359" y="1812"/>
                  <a:pt x="2359" y="1812"/>
                  <a:pt x="2359" y="1812"/>
                </a:cubicBezTo>
                <a:cubicBezTo>
                  <a:pt x="2362" y="1810"/>
                  <a:pt x="2362" y="1810"/>
                  <a:pt x="2362" y="1810"/>
                </a:cubicBezTo>
                <a:cubicBezTo>
                  <a:pt x="2396" y="1775"/>
                  <a:pt x="2417" y="1727"/>
                  <a:pt x="2417" y="1675"/>
                </a:cubicBezTo>
                <a:cubicBezTo>
                  <a:pt x="2417" y="1619"/>
                  <a:pt x="2396" y="1572"/>
                  <a:pt x="2362" y="1537"/>
                </a:cubicBezTo>
                <a:cubicBezTo>
                  <a:pt x="2362" y="1537"/>
                  <a:pt x="2362" y="1537"/>
                  <a:pt x="2362" y="1537"/>
                </a:cubicBezTo>
                <a:cubicBezTo>
                  <a:pt x="2362" y="1537"/>
                  <a:pt x="2362" y="1537"/>
                  <a:pt x="2362" y="1537"/>
                </a:cubicBezTo>
                <a:cubicBezTo>
                  <a:pt x="2326" y="1502"/>
                  <a:pt x="2277" y="1480"/>
                  <a:pt x="2224" y="1480"/>
                </a:cubicBezTo>
                <a:cubicBezTo>
                  <a:pt x="2170" y="1480"/>
                  <a:pt x="2123" y="1502"/>
                  <a:pt x="2088" y="1537"/>
                </a:cubicBezTo>
                <a:close/>
                <a:moveTo>
                  <a:pt x="2168" y="1617"/>
                </a:moveTo>
                <a:cubicBezTo>
                  <a:pt x="2168" y="1617"/>
                  <a:pt x="2168" y="1617"/>
                  <a:pt x="2168" y="1617"/>
                </a:cubicBezTo>
                <a:cubicBezTo>
                  <a:pt x="2183" y="1603"/>
                  <a:pt x="2202" y="1595"/>
                  <a:pt x="2224" y="1595"/>
                </a:cubicBezTo>
                <a:cubicBezTo>
                  <a:pt x="2246" y="1595"/>
                  <a:pt x="2267" y="1603"/>
                  <a:pt x="2280" y="1617"/>
                </a:cubicBezTo>
                <a:cubicBezTo>
                  <a:pt x="2294" y="1632"/>
                  <a:pt x="2303" y="1652"/>
                  <a:pt x="2303" y="1675"/>
                </a:cubicBezTo>
                <a:cubicBezTo>
                  <a:pt x="2303" y="1695"/>
                  <a:pt x="2294" y="1715"/>
                  <a:pt x="2280" y="1730"/>
                </a:cubicBezTo>
                <a:cubicBezTo>
                  <a:pt x="2265" y="1744"/>
                  <a:pt x="2246" y="1754"/>
                  <a:pt x="2224" y="1754"/>
                </a:cubicBezTo>
                <a:cubicBezTo>
                  <a:pt x="2202" y="1754"/>
                  <a:pt x="2183" y="1744"/>
                  <a:pt x="2168" y="1730"/>
                </a:cubicBezTo>
                <a:cubicBezTo>
                  <a:pt x="2166" y="1727"/>
                  <a:pt x="2166" y="1727"/>
                  <a:pt x="2166" y="1727"/>
                </a:cubicBezTo>
                <a:cubicBezTo>
                  <a:pt x="2153" y="1713"/>
                  <a:pt x="2145" y="1694"/>
                  <a:pt x="2145" y="1675"/>
                </a:cubicBezTo>
                <a:cubicBezTo>
                  <a:pt x="2145" y="1652"/>
                  <a:pt x="2154" y="1632"/>
                  <a:pt x="2168" y="1617"/>
                </a:cubicBezTo>
                <a:close/>
              </a:path>
            </a:pathLst>
          </a:custGeom>
          <a:solidFill>
            <a:srgbClr val="73185A">
              <a:alpha val="5000"/>
            </a:srgbClr>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 name="矩形 7"/>
          <p:cNvSpPr/>
          <p:nvPr/>
        </p:nvSpPr>
        <p:spPr>
          <a:xfrm>
            <a:off x="3851920" y="1994099"/>
            <a:ext cx="5292080" cy="1152128"/>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2" name="圆角矩形 1"/>
          <p:cNvSpPr/>
          <p:nvPr/>
        </p:nvSpPr>
        <p:spPr>
          <a:xfrm>
            <a:off x="3923928" y="1490836"/>
            <a:ext cx="108012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绪 论</a:t>
            </a:r>
          </a:p>
        </p:txBody>
      </p:sp>
      <p:sp>
        <p:nvSpPr>
          <p:cNvPr id="3" name="矩形 2"/>
          <p:cNvSpPr/>
          <p:nvPr/>
        </p:nvSpPr>
        <p:spPr>
          <a:xfrm>
            <a:off x="2627784" y="1881356"/>
            <a:ext cx="1109599" cy="1107996"/>
          </a:xfrm>
          <a:prstGeom prst="rect">
            <a:avLst/>
          </a:prstGeom>
        </p:spPr>
        <p:txBody>
          <a:bodyPr wrap="none">
            <a:spAutoFit/>
          </a:bodyPr>
          <a:lstStyle/>
          <a:p>
            <a:pPr algn="ctr"/>
            <a:r>
              <a:rPr lang="en-US" altLang="zh-CN" sz="6600" dirty="0">
                <a:ln w="6350">
                  <a:solidFill>
                    <a:srgbClr val="EFF6FC"/>
                  </a:solidFill>
                </a:ln>
                <a:solidFill>
                  <a:srgbClr val="73185A"/>
                </a:solidFill>
                <a:latin typeface="Impact" pitchFamily="34" charset="0"/>
                <a:ea typeface="微软雅黑" pitchFamily="34" charset="-122"/>
              </a:rPr>
              <a:t>0 1</a:t>
            </a:r>
            <a:endParaRPr lang="zh-CN" altLang="en-US" sz="6600" dirty="0">
              <a:ln w="6350">
                <a:solidFill>
                  <a:srgbClr val="EFF6FC"/>
                </a:solidFill>
              </a:ln>
              <a:solidFill>
                <a:srgbClr val="73185A"/>
              </a:solidFill>
              <a:latin typeface="Impact" pitchFamily="34" charset="0"/>
              <a:ea typeface="微软雅黑" pitchFamily="34" charset="-122"/>
            </a:endParaRPr>
          </a:p>
        </p:txBody>
      </p:sp>
      <p:sp>
        <p:nvSpPr>
          <p:cNvPr id="4" name="矩形 3"/>
          <p:cNvSpPr/>
          <p:nvPr/>
        </p:nvSpPr>
        <p:spPr>
          <a:xfrm>
            <a:off x="3923928" y="2089934"/>
            <a:ext cx="1255472" cy="707886"/>
          </a:xfrm>
          <a:prstGeom prst="rect">
            <a:avLst/>
          </a:prstGeom>
        </p:spPr>
        <p:txBody>
          <a:bodyPr wrap="none">
            <a:spAutoFit/>
          </a:bodyPr>
          <a:lstStyle/>
          <a:p>
            <a:pPr marL="171450" indent="-171450">
              <a:lnSpc>
                <a:spcPts val="1600"/>
              </a:lnSpc>
              <a:buClr>
                <a:srgbClr val="73185A"/>
              </a:buClr>
              <a:buFont typeface="Wingdings" pitchFamily="2" charset="2"/>
              <a:buChar char="l"/>
            </a:pPr>
            <a:r>
              <a:rPr lang="zh-CN" altLang="en-US" sz="1000" dirty="0">
                <a:solidFill>
                  <a:srgbClr val="73185A"/>
                </a:solidFill>
                <a:latin typeface="微软雅黑" pitchFamily="34" charset="-122"/>
                <a:ea typeface="微软雅黑" pitchFamily="34" charset="-122"/>
              </a:rPr>
              <a:t>研究</a:t>
            </a:r>
            <a:r>
              <a:rPr lang="zh-CN" altLang="en-US" sz="1000" dirty="0" smtClean="0">
                <a:solidFill>
                  <a:srgbClr val="73185A"/>
                </a:solidFill>
                <a:latin typeface="微软雅黑" pitchFamily="34" charset="-122"/>
                <a:ea typeface="微软雅黑" pitchFamily="34" charset="-122"/>
              </a:rPr>
              <a:t>背景及意义</a:t>
            </a:r>
            <a:endParaRPr lang="en-US" altLang="zh-CN" sz="1000" dirty="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技术路线图</a:t>
            </a:r>
            <a:endParaRPr lang="en-US" altLang="zh-CN" sz="1000" dirty="0" smtClean="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本文主要贡献</a:t>
            </a:r>
            <a:endParaRPr lang="zh-CN" altLang="en-US" sz="1000" dirty="0">
              <a:solidFill>
                <a:srgbClr val="73185A"/>
              </a:solidFill>
              <a:latin typeface="微软雅黑" pitchFamily="34" charset="-122"/>
              <a:ea typeface="微软雅黑" pitchFamily="34" charset="-122"/>
            </a:endParaRPr>
          </a:p>
        </p:txBody>
      </p:sp>
      <p:sp>
        <p:nvSpPr>
          <p:cNvPr id="5" name="矩形 4"/>
          <p:cNvSpPr/>
          <p:nvPr/>
        </p:nvSpPr>
        <p:spPr>
          <a:xfrm>
            <a:off x="2627784" y="2817460"/>
            <a:ext cx="1098531" cy="307777"/>
          </a:xfrm>
          <a:prstGeom prst="rect">
            <a:avLst/>
          </a:prstGeom>
        </p:spPr>
        <p:txBody>
          <a:bodyPr wrap="square">
            <a:spAutoFit/>
          </a:bodyPr>
          <a:lstStyle/>
          <a:p>
            <a:pPr algn="ctr"/>
            <a:r>
              <a:rPr lang="en-US" altLang="zh-CN" sz="1400" dirty="0">
                <a:solidFill>
                  <a:srgbClr val="73185A"/>
                </a:solidFill>
                <a:latin typeface="微软雅黑" pitchFamily="34" charset="-122"/>
                <a:ea typeface="微软雅黑" pitchFamily="34" charset="-122"/>
              </a:rPr>
              <a:t>PART ONE </a:t>
            </a:r>
            <a:endParaRPr lang="zh-CN" altLang="en-US" sz="700" dirty="0">
              <a:solidFill>
                <a:srgbClr val="73185A"/>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1184">
        <p15:prstTrans prst="prestige"/>
      </p:transition>
    </mc:Choice>
    <mc:Fallback xmlns="">
      <p:transition spd="slow" advTm="1184">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06E2961-04C3-4FCD-8318-424E4D2C0A5D}" type="slidenum">
              <a:rPr lang="zh-CN" altLang="en-US" smtClean="0"/>
              <a:pPr/>
              <a:t>30</a:t>
            </a:fld>
            <a:endParaRPr lang="zh-CN" altLang="en-US" dirty="0"/>
          </a:p>
        </p:txBody>
      </p:sp>
      <p:sp>
        <p:nvSpPr>
          <p:cNvPr id="3" name="Line 33"/>
          <p:cNvSpPr>
            <a:spLocks noChangeShapeType="1"/>
          </p:cNvSpPr>
          <p:nvPr/>
        </p:nvSpPr>
        <p:spPr bwMode="auto">
          <a:xfrm>
            <a:off x="2843808" y="554732"/>
            <a:ext cx="0" cy="4428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圆角矩形 3"/>
          <p:cNvSpPr/>
          <p:nvPr/>
        </p:nvSpPr>
        <p:spPr>
          <a:xfrm>
            <a:off x="165264" y="1075986"/>
            <a:ext cx="2764800"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CMF : Collective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58681" y="2138908"/>
            <a:ext cx="2295571" cy="864097"/>
          </a:xfrm>
          <a:prstGeom prst="rect">
            <a:avLst/>
          </a:prstGeom>
        </p:spPr>
      </p:pic>
      <p:sp>
        <p:nvSpPr>
          <p:cNvPr id="6" name="Freeform 8"/>
          <p:cNvSpPr>
            <a:spLocks noEditPoints="1"/>
          </p:cNvSpPr>
          <p:nvPr/>
        </p:nvSpPr>
        <p:spPr bwMode="auto">
          <a:xfrm>
            <a:off x="35496" y="1039774"/>
            <a:ext cx="257581" cy="379054"/>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7" name="组合 6"/>
          <p:cNvGrpSpPr/>
          <p:nvPr/>
        </p:nvGrpSpPr>
        <p:grpSpPr>
          <a:xfrm>
            <a:off x="287664" y="1352414"/>
            <a:ext cx="2520000" cy="40500"/>
            <a:chOff x="320818" y="1168639"/>
            <a:chExt cx="2214959" cy="40500"/>
          </a:xfrm>
        </p:grpSpPr>
        <p:sp>
          <p:nvSpPr>
            <p:cNvPr id="8" name="矩形 7"/>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9" name="矩形 8"/>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0064" y="1058788"/>
            <a:ext cx="6096212" cy="3066142"/>
          </a:xfrm>
          <a:prstGeom prst="rect">
            <a:avLst/>
          </a:prstGeom>
        </p:spPr>
      </p:pic>
    </p:spTree>
    <p:extLst>
      <p:ext uri="{BB962C8B-B14F-4D97-AF65-F5344CB8AC3E}">
        <p14:creationId xmlns:p14="http://schemas.microsoft.com/office/powerpoint/2010/main" val="497822018"/>
      </p:ext>
    </p:extLst>
  </p:cSld>
  <p:clrMapOvr>
    <a:masterClrMapping/>
  </p:clrMapOvr>
  <mc:AlternateContent xmlns:mc="http://schemas.openxmlformats.org/markup-compatibility/2006" xmlns:p14="http://schemas.microsoft.com/office/powerpoint/2010/main">
    <mc:Choice Requires="p14">
      <p:transition spd="slow" p14:dur="1250" advTm="0">
        <p14:ripple/>
      </p:transition>
    </mc:Choice>
    <mc:Fallback xmlns="">
      <p:transition spd="slow"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06E2961-04C3-4FCD-8318-424E4D2C0A5D}" type="slidenum">
              <a:rPr lang="zh-CN" altLang="en-US" smtClean="0"/>
              <a:pPr/>
              <a:t>31</a:t>
            </a:fld>
            <a:endParaRPr lang="zh-CN" altLang="en-US" dirty="0"/>
          </a:p>
        </p:txBody>
      </p:sp>
      <p:sp>
        <p:nvSpPr>
          <p:cNvPr id="3" name="Line 33"/>
          <p:cNvSpPr>
            <a:spLocks noChangeShapeType="1"/>
          </p:cNvSpPr>
          <p:nvPr/>
        </p:nvSpPr>
        <p:spPr bwMode="auto">
          <a:xfrm>
            <a:off x="2915816" y="554732"/>
            <a:ext cx="0" cy="4320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圆角矩形 3"/>
          <p:cNvSpPr/>
          <p:nvPr/>
        </p:nvSpPr>
        <p:spPr>
          <a:xfrm>
            <a:off x="395536" y="956578"/>
            <a:ext cx="2160240"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MLP : Multilayer  Perceptron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sp>
        <p:nvSpPr>
          <p:cNvPr id="5" name="矩形 4"/>
          <p:cNvSpPr/>
          <p:nvPr/>
        </p:nvSpPr>
        <p:spPr>
          <a:xfrm>
            <a:off x="180328" y="1418828"/>
            <a:ext cx="2440319" cy="2862322"/>
          </a:xfrm>
          <a:prstGeom prst="rect">
            <a:avLst/>
          </a:prstGeom>
        </p:spPr>
        <p:txBody>
          <a:bodyPr wrap="square">
            <a:spAutoFit/>
          </a:bodyPr>
          <a:lstStyle/>
          <a:p>
            <a:pPr>
              <a:lnSpc>
                <a:spcPct val="150000"/>
              </a:lnSpc>
            </a:pPr>
            <a:r>
              <a:rPr lang="en-US" altLang="zh-CN" sz="1000" dirty="0">
                <a:solidFill>
                  <a:srgbClr val="73185A"/>
                </a:solidFill>
                <a:latin typeface="Arial" pitchFamily="34" charset="0"/>
                <a:ea typeface="微软雅黑" pitchFamily="34" charset="-122"/>
              </a:rPr>
              <a:t>MLP</a:t>
            </a:r>
            <a:r>
              <a:rPr lang="zh-CN" altLang="en-US" sz="1000" dirty="0">
                <a:solidFill>
                  <a:srgbClr val="73185A"/>
                </a:solidFill>
                <a:latin typeface="Arial" pitchFamily="34" charset="0"/>
                <a:ea typeface="微软雅黑" pitchFamily="34" charset="-122"/>
              </a:rPr>
              <a:t>是有多个隐含层的前馈神经网络。如</a:t>
            </a:r>
            <a:r>
              <a:rPr lang="zh-CN" altLang="en-US" sz="1000" dirty="0" smtClean="0">
                <a:solidFill>
                  <a:srgbClr val="73185A"/>
                </a:solidFill>
                <a:latin typeface="Arial" pitchFamily="34" charset="0"/>
                <a:ea typeface="微软雅黑" pitchFamily="34" charset="-122"/>
              </a:rPr>
              <a:t>图所</a:t>
            </a:r>
            <a:r>
              <a:rPr lang="zh-CN" altLang="en-US" sz="1000" dirty="0">
                <a:solidFill>
                  <a:srgbClr val="73185A"/>
                </a:solidFill>
                <a:latin typeface="Arial" pitchFamily="34" charset="0"/>
                <a:ea typeface="微软雅黑" pitchFamily="34" charset="-122"/>
              </a:rPr>
              <a:t>示，它是一个全连接网络，主要作用是给定一组输入向量经过映射后得到一组输出向量，输入层和输出层之间可以有多个隐含层，层与层之间使用权重</a:t>
            </a:r>
            <a:r>
              <a:rPr lang="zh-CN" altLang="en-US" sz="1000" dirty="0" smtClean="0">
                <a:solidFill>
                  <a:srgbClr val="73185A"/>
                </a:solidFill>
                <a:latin typeface="Arial" pitchFamily="34" charset="0"/>
                <a:ea typeface="微软雅黑" pitchFamily="34" charset="-122"/>
              </a:rPr>
              <a:t>矩阵</a:t>
            </a:r>
            <a:r>
              <a:rPr lang="en-US" altLang="zh-CN" sz="1000" b="1" dirty="0" smtClean="0">
                <a:solidFill>
                  <a:srgbClr val="73185A"/>
                </a:solidFill>
                <a:latin typeface="Arial" pitchFamily="34" charset="0"/>
                <a:ea typeface="微软雅黑" pitchFamily="34" charset="-122"/>
              </a:rPr>
              <a:t>W</a:t>
            </a:r>
            <a:r>
              <a:rPr lang="zh-CN" altLang="en-US" sz="1000" dirty="0" smtClean="0">
                <a:solidFill>
                  <a:srgbClr val="73185A"/>
                </a:solidFill>
                <a:latin typeface="Arial" pitchFamily="34" charset="0"/>
                <a:ea typeface="微软雅黑" pitchFamily="34" charset="-122"/>
              </a:rPr>
              <a:t>进行</a:t>
            </a:r>
            <a:r>
              <a:rPr lang="zh-CN" altLang="en-US" sz="1000" dirty="0">
                <a:solidFill>
                  <a:srgbClr val="73185A"/>
                </a:solidFill>
                <a:latin typeface="Arial" pitchFamily="34" charset="0"/>
                <a:ea typeface="微软雅黑" pitchFamily="34" charset="-122"/>
              </a:rPr>
              <a:t>连接，每个隐含层都包括一个非线性的激活函数用来拟合样本数据的非线性特征，可以使用反向传播</a:t>
            </a:r>
            <a:r>
              <a:rPr lang="en-US" altLang="zh-CN" sz="1000" dirty="0">
                <a:solidFill>
                  <a:srgbClr val="73185A"/>
                </a:solidFill>
                <a:latin typeface="Arial" pitchFamily="34" charset="0"/>
                <a:ea typeface="微软雅黑" pitchFamily="34" charset="-122"/>
              </a:rPr>
              <a:t>(BP, Backpropagation)</a:t>
            </a:r>
            <a:r>
              <a:rPr lang="zh-CN" altLang="en-US" sz="1000" dirty="0">
                <a:solidFill>
                  <a:srgbClr val="73185A"/>
                </a:solidFill>
                <a:latin typeface="Arial" pitchFamily="34" charset="0"/>
                <a:ea typeface="微软雅黑" pitchFamily="34" charset="-122"/>
              </a:rPr>
              <a:t>算法对</a:t>
            </a:r>
            <a:r>
              <a:rPr lang="en-US" altLang="zh-CN" sz="1000" dirty="0">
                <a:solidFill>
                  <a:srgbClr val="73185A"/>
                </a:solidFill>
                <a:latin typeface="Arial" pitchFamily="34" charset="0"/>
                <a:ea typeface="微软雅黑" pitchFamily="34" charset="-122"/>
              </a:rPr>
              <a:t>MLP</a:t>
            </a:r>
            <a:r>
              <a:rPr lang="zh-CN" altLang="en-US" sz="1000" dirty="0">
                <a:solidFill>
                  <a:srgbClr val="73185A"/>
                </a:solidFill>
                <a:latin typeface="Arial" pitchFamily="34" charset="0"/>
                <a:ea typeface="微软雅黑" pitchFamily="34" charset="-122"/>
              </a:rPr>
              <a:t>进行训练。</a:t>
            </a:r>
            <a:r>
              <a:rPr lang="en-US" altLang="zh-CN" sz="1000" dirty="0">
                <a:solidFill>
                  <a:srgbClr val="73185A"/>
                </a:solidFill>
                <a:latin typeface="Arial" pitchFamily="34" charset="0"/>
                <a:ea typeface="微软雅黑" pitchFamily="34" charset="-122"/>
              </a:rPr>
              <a:t>MLP</a:t>
            </a:r>
            <a:r>
              <a:rPr lang="zh-CN" altLang="en-US" sz="1000" dirty="0">
                <a:solidFill>
                  <a:srgbClr val="73185A"/>
                </a:solidFill>
                <a:latin typeface="Arial" pitchFamily="34" charset="0"/>
                <a:ea typeface="微软雅黑" pitchFamily="34" charset="-122"/>
              </a:rPr>
              <a:t>已被证明是一种通用的函数近似方法，可以用来拟合复杂的函数，也可以用来解决分类和回归问题。</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1202804"/>
            <a:ext cx="5848476" cy="3123023"/>
          </a:xfrm>
          <a:prstGeom prst="rect">
            <a:avLst/>
          </a:prstGeom>
        </p:spPr>
      </p:pic>
      <p:sp>
        <p:nvSpPr>
          <p:cNvPr id="7" name="Freeform 8"/>
          <p:cNvSpPr>
            <a:spLocks noEditPoints="1"/>
          </p:cNvSpPr>
          <p:nvPr/>
        </p:nvSpPr>
        <p:spPr bwMode="auto">
          <a:xfrm>
            <a:off x="179512" y="950812"/>
            <a:ext cx="252000" cy="324000"/>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8" name="组合 7"/>
          <p:cNvGrpSpPr/>
          <p:nvPr/>
        </p:nvGrpSpPr>
        <p:grpSpPr>
          <a:xfrm>
            <a:off x="488207" y="1227883"/>
            <a:ext cx="1944000" cy="40500"/>
            <a:chOff x="320818" y="1168639"/>
            <a:chExt cx="2214959" cy="40500"/>
          </a:xfrm>
        </p:grpSpPr>
        <p:sp>
          <p:nvSpPr>
            <p:cNvPr id="9" name="矩形 8"/>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0" name="矩形 9"/>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98555822"/>
      </p:ext>
    </p:extLst>
  </p:cSld>
  <p:clrMapOvr>
    <a:masterClrMapping/>
  </p:clrMapOvr>
  <mc:AlternateContent xmlns:mc="http://schemas.openxmlformats.org/markup-compatibility/2006" xmlns:p14="http://schemas.microsoft.com/office/powerpoint/2010/main">
    <mc:Choice Requires="p14">
      <p:transition spd="slow" p14:dur="1250" advTm="0">
        <p14:ripple/>
      </p:transition>
    </mc:Choice>
    <mc:Fallback xmlns="">
      <p:transition spd="slow"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E06E2961-04C3-4FCD-8318-424E4D2C0A5D}" type="slidenum">
              <a:rPr lang="zh-CN" altLang="en-US" smtClean="0"/>
              <a:pPr/>
              <a:t>32</a:t>
            </a:fld>
            <a:endParaRPr lang="zh-CN" altLang="en-US" dirty="0"/>
          </a:p>
        </p:txBody>
      </p:sp>
      <p:sp>
        <p:nvSpPr>
          <p:cNvPr id="3" name="Line 33"/>
          <p:cNvSpPr>
            <a:spLocks noChangeShapeType="1"/>
          </p:cNvSpPr>
          <p:nvPr/>
        </p:nvSpPr>
        <p:spPr bwMode="auto">
          <a:xfrm>
            <a:off x="2771800" y="591220"/>
            <a:ext cx="0" cy="4392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圆角矩形 3"/>
          <p:cNvSpPr/>
          <p:nvPr/>
        </p:nvSpPr>
        <p:spPr>
          <a:xfrm>
            <a:off x="395537" y="914772"/>
            <a:ext cx="1512168"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AE : </a:t>
            </a:r>
            <a:r>
              <a:rPr lang="en-US" altLang="zh-CN" sz="1200" b="1" dirty="0" err="1"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AutoEncoder</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51520" y="2445485"/>
            <a:ext cx="2354715" cy="197479"/>
          </a:xfrm>
          <a:prstGeom prst="rect">
            <a:avLst/>
          </a:prstGeom>
        </p:spPr>
      </p:pic>
      <p:pic>
        <p:nvPicPr>
          <p:cNvPr id="16" name="图片 1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4473" y="4066277"/>
            <a:ext cx="2401761" cy="952951"/>
          </a:xfrm>
          <a:prstGeom prst="rect">
            <a:avLst/>
          </a:prstGeom>
        </p:spPr>
      </p:pic>
      <p:pic>
        <p:nvPicPr>
          <p:cNvPr id="7" name="图片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51520" y="2042340"/>
            <a:ext cx="2382783" cy="240584"/>
          </a:xfrm>
          <a:prstGeom prst="rect">
            <a:avLst/>
          </a:prstGeom>
        </p:spPr>
      </p:pic>
      <p:sp>
        <p:nvSpPr>
          <p:cNvPr id="8" name="矩形 7"/>
          <p:cNvSpPr/>
          <p:nvPr/>
        </p:nvSpPr>
        <p:spPr>
          <a:xfrm>
            <a:off x="146767" y="1346820"/>
            <a:ext cx="2592288" cy="529440"/>
          </a:xfrm>
          <a:prstGeom prst="rect">
            <a:avLst/>
          </a:prstGeom>
        </p:spPr>
        <p:txBody>
          <a:bodyPr wrap="square">
            <a:spAutoFit/>
          </a:bodyPr>
          <a:lstStyle/>
          <a:p>
            <a:pPr>
              <a:lnSpc>
                <a:spcPct val="150000"/>
              </a:lnSpc>
            </a:pPr>
            <a:r>
              <a:rPr lang="en-US" altLang="zh-CN" sz="1000" dirty="0">
                <a:solidFill>
                  <a:srgbClr val="73185A"/>
                </a:solidFill>
                <a:latin typeface="Arial" pitchFamily="34" charset="0"/>
                <a:ea typeface="微软雅黑" pitchFamily="34" charset="-122"/>
              </a:rPr>
              <a:t>AE</a:t>
            </a:r>
            <a:r>
              <a:rPr lang="zh-CN" altLang="en-US" sz="1000" dirty="0">
                <a:solidFill>
                  <a:srgbClr val="73185A"/>
                </a:solidFill>
                <a:latin typeface="Arial" pitchFamily="34" charset="0"/>
                <a:ea typeface="微软雅黑" pitchFamily="34" charset="-122"/>
              </a:rPr>
              <a:t>是在输出层重构输入样本的一个无监督</a:t>
            </a:r>
            <a:r>
              <a:rPr lang="zh-CN" altLang="en-US" sz="1000" dirty="0" smtClean="0">
                <a:solidFill>
                  <a:srgbClr val="73185A"/>
                </a:solidFill>
                <a:latin typeface="Arial" pitchFamily="34" charset="0"/>
                <a:ea typeface="微软雅黑" pitchFamily="34" charset="-122"/>
              </a:rPr>
              <a:t>模型，主要用来进行特征学习。</a:t>
            </a:r>
            <a:endParaRPr lang="zh-CN" altLang="en-US" dirty="0">
              <a:solidFill>
                <a:srgbClr val="73185A"/>
              </a:solidFill>
            </a:endParaRPr>
          </a:p>
        </p:txBody>
      </p:sp>
      <p:sp>
        <p:nvSpPr>
          <p:cNvPr id="9" name="Freeform 8"/>
          <p:cNvSpPr>
            <a:spLocks noEditPoints="1"/>
          </p:cNvSpPr>
          <p:nvPr/>
        </p:nvSpPr>
        <p:spPr bwMode="auto">
          <a:xfrm>
            <a:off x="179512" y="933638"/>
            <a:ext cx="252000" cy="324000"/>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10" name="组合 9"/>
          <p:cNvGrpSpPr/>
          <p:nvPr/>
        </p:nvGrpSpPr>
        <p:grpSpPr>
          <a:xfrm>
            <a:off x="539725" y="1198124"/>
            <a:ext cx="1188000" cy="40500"/>
            <a:chOff x="320818" y="1168639"/>
            <a:chExt cx="2214959" cy="40500"/>
          </a:xfrm>
        </p:grpSpPr>
        <p:sp>
          <p:nvSpPr>
            <p:cNvPr id="11" name="矩形 10"/>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12" name="矩形 11"/>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5816" y="1156671"/>
            <a:ext cx="6060185" cy="3214485"/>
          </a:xfrm>
          <a:prstGeom prst="rect">
            <a:avLst/>
          </a:prstGeom>
        </p:spPr>
      </p:pic>
      <p:pic>
        <p:nvPicPr>
          <p:cNvPr id="14" name="图片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1649" y="2858988"/>
            <a:ext cx="2528145" cy="958658"/>
          </a:xfrm>
          <a:prstGeom prst="rect">
            <a:avLst/>
          </a:prstGeom>
        </p:spPr>
      </p:pic>
    </p:spTree>
    <p:extLst>
      <p:ext uri="{BB962C8B-B14F-4D97-AF65-F5344CB8AC3E}">
        <p14:creationId xmlns:p14="http://schemas.microsoft.com/office/powerpoint/2010/main" val="1484123988"/>
      </p:ext>
    </p:extLst>
  </p:cSld>
  <p:clrMapOvr>
    <a:masterClrMapping/>
  </p:clrMapOvr>
  <mc:AlternateContent xmlns:mc="http://schemas.openxmlformats.org/markup-compatibility/2006" xmlns:p14="http://schemas.microsoft.com/office/powerpoint/2010/main">
    <mc:Choice Requires="p14">
      <p:transition spd="slow" p14:dur="1250" advTm="0">
        <p14:ripple/>
      </p:transition>
    </mc:Choice>
    <mc:Fallback xmlns="">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258056" y="1302394"/>
            <a:ext cx="2664296"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药理学上，</a:t>
            </a:r>
            <a:r>
              <a:rPr lang="zh-CN" altLang="en-US" sz="1000" b="1" dirty="0" smtClean="0">
                <a:solidFill>
                  <a:srgbClr val="73185A"/>
                </a:solidFill>
                <a:latin typeface="Arial" pitchFamily="34" charset="0"/>
                <a:ea typeface="微软雅黑" pitchFamily="34" charset="-122"/>
              </a:rPr>
              <a:t>药物（</a:t>
            </a:r>
            <a:r>
              <a:rPr lang="en-US" altLang="zh-CN" sz="1000" b="1" dirty="0" smtClean="0">
                <a:solidFill>
                  <a:srgbClr val="73185A"/>
                </a:solidFill>
                <a:latin typeface="Arial" pitchFamily="34" charset="0"/>
                <a:ea typeface="微软雅黑" pitchFamily="34" charset="-122"/>
              </a:rPr>
              <a:t>Drug</a:t>
            </a:r>
            <a:r>
              <a:rPr lang="zh-CN" altLang="en-US" sz="1000" b="1"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指</a:t>
            </a:r>
            <a:r>
              <a:rPr lang="zh-CN" altLang="en-US" sz="1000" dirty="0">
                <a:solidFill>
                  <a:srgbClr val="73185A"/>
                </a:solidFill>
                <a:latin typeface="Arial" pitchFamily="34" charset="0"/>
                <a:ea typeface="微软雅黑" pitchFamily="34" charset="-122"/>
              </a:rPr>
              <a:t>用于预防、治疗、诊断</a:t>
            </a:r>
            <a:r>
              <a:rPr lang="zh-CN" altLang="en-US" sz="1000" dirty="0" smtClean="0">
                <a:solidFill>
                  <a:srgbClr val="73185A"/>
                </a:solidFill>
                <a:latin typeface="Arial" pitchFamily="34" charset="0"/>
                <a:ea typeface="微软雅黑" pitchFamily="34" charset="-122"/>
              </a:rPr>
              <a:t>疾病或</a:t>
            </a:r>
            <a:r>
              <a:rPr lang="zh-CN" altLang="en-US" sz="1000" dirty="0">
                <a:solidFill>
                  <a:srgbClr val="73185A"/>
                </a:solidFill>
                <a:latin typeface="Arial" pitchFamily="34" charset="0"/>
                <a:ea typeface="微软雅黑" pitchFamily="34" charset="-122"/>
              </a:rPr>
              <a:t>改善精神状态的化学</a:t>
            </a:r>
            <a:r>
              <a:rPr lang="zh-CN" altLang="en-US" sz="1000" dirty="0" smtClean="0">
                <a:solidFill>
                  <a:srgbClr val="73185A"/>
                </a:solidFill>
                <a:latin typeface="Arial" pitchFamily="34" charset="0"/>
                <a:ea typeface="微软雅黑" pitchFamily="34" charset="-122"/>
              </a:rPr>
              <a:t>物质。而本文</a:t>
            </a:r>
            <a:r>
              <a:rPr lang="zh-CN" altLang="en-US" sz="1000" dirty="0">
                <a:solidFill>
                  <a:srgbClr val="73185A"/>
                </a:solidFill>
                <a:latin typeface="Arial" pitchFamily="34" charset="0"/>
                <a:ea typeface="微软雅黑" pitchFamily="34" charset="-122"/>
              </a:rPr>
              <a:t>研究</a:t>
            </a:r>
            <a:r>
              <a:rPr lang="zh-CN" altLang="en-US" sz="1000" dirty="0" smtClean="0">
                <a:solidFill>
                  <a:srgbClr val="73185A"/>
                </a:solidFill>
                <a:latin typeface="Arial" pitchFamily="34" charset="0"/>
                <a:ea typeface="微软雅黑" pitchFamily="34" charset="-122"/>
              </a:rPr>
              <a:t>的药物指的是</a:t>
            </a:r>
            <a:r>
              <a:rPr lang="en-US" altLang="zh-CN" sz="1000" dirty="0" smtClean="0">
                <a:solidFill>
                  <a:srgbClr val="73185A"/>
                </a:solidFill>
                <a:latin typeface="Arial" pitchFamily="34" charset="0"/>
                <a:ea typeface="微软雅黑" pitchFamily="34" charset="-122"/>
              </a:rPr>
              <a:t>1808</a:t>
            </a:r>
            <a:r>
              <a:rPr lang="zh-CN" altLang="en-US" sz="1000" dirty="0">
                <a:solidFill>
                  <a:srgbClr val="73185A"/>
                </a:solidFill>
                <a:latin typeface="Arial" pitchFamily="34" charset="0"/>
                <a:ea typeface="微软雅黑" pitchFamily="34" charset="-122"/>
              </a:rPr>
              <a:t>种</a:t>
            </a:r>
            <a:r>
              <a:rPr lang="zh-CN" altLang="en-US" sz="1000" dirty="0" smtClean="0">
                <a:solidFill>
                  <a:srgbClr val="73185A"/>
                </a:solidFill>
                <a:latin typeface="Arial" pitchFamily="34" charset="0"/>
                <a:ea typeface="微软雅黑" pitchFamily="34" charset="-122"/>
              </a:rPr>
              <a:t>药物分子</a:t>
            </a:r>
            <a:r>
              <a:rPr lang="zh-CN" altLang="en-US" sz="1000" dirty="0">
                <a:solidFill>
                  <a:srgbClr val="73185A"/>
                </a:solidFill>
                <a:latin typeface="Arial" pitchFamily="34" charset="0"/>
                <a:ea typeface="微软雅黑" pitchFamily="34" charset="-122"/>
              </a:rPr>
              <a:t>。</a:t>
            </a:r>
            <a:endParaRPr lang="zh-CN" altLang="en-US" sz="800" dirty="0">
              <a:solidFill>
                <a:srgbClr val="73185A"/>
              </a:solidFill>
            </a:endParaRPr>
          </a:p>
        </p:txBody>
      </p:sp>
      <p:sp>
        <p:nvSpPr>
          <p:cNvPr id="6" name="Line 33"/>
          <p:cNvSpPr>
            <a:spLocks noChangeShapeType="1"/>
          </p:cNvSpPr>
          <p:nvPr/>
        </p:nvSpPr>
        <p:spPr bwMode="auto">
          <a:xfrm>
            <a:off x="4499992" y="770756"/>
            <a:ext cx="0" cy="3960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7"/>
          <p:cNvSpPr>
            <a:spLocks noEditPoints="1"/>
          </p:cNvSpPr>
          <p:nvPr/>
        </p:nvSpPr>
        <p:spPr bwMode="auto">
          <a:xfrm>
            <a:off x="633934" y="1274812"/>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73185A"/>
          </a:solidFill>
          <a:ln w="6350">
            <a:noFill/>
          </a:ln>
        </p:spPr>
        <p:txBody>
          <a:bodyPr vert="horz" wrap="square" lIns="91440" tIns="45720" rIns="91440" bIns="45720" numCol="1" anchor="t" anchorCtr="0" compatLnSpc="1"/>
          <a:lstStyle/>
          <a:p>
            <a:endParaRPr lang="zh-CN" altLang="en-US"/>
          </a:p>
        </p:txBody>
      </p:sp>
      <p:sp>
        <p:nvSpPr>
          <p:cNvPr id="14" name="矩形 13"/>
          <p:cNvSpPr/>
          <p:nvPr/>
        </p:nvSpPr>
        <p:spPr>
          <a:xfrm>
            <a:off x="274811" y="361791"/>
            <a:ext cx="1261885" cy="369332"/>
          </a:xfrm>
          <a:prstGeom prst="rect">
            <a:avLst/>
          </a:prstGeom>
        </p:spPr>
        <p:txBody>
          <a:bodyPr wrap="none" anchor="ctr" anchorCtr="0">
            <a:spAutoFit/>
          </a:bodyPr>
          <a:lstStyle/>
          <a:p>
            <a:pPr algn="ctr">
              <a:lnSpc>
                <a:spcPct val="150000"/>
              </a:lnSpc>
            </a:pPr>
            <a:r>
              <a:rPr lang="zh-CN" altLang="en-US" sz="1200" dirty="0">
                <a:solidFill>
                  <a:srgbClr val="73185A"/>
                </a:solidFill>
                <a:latin typeface="微软雅黑" pitchFamily="34" charset="-122"/>
                <a:ea typeface="微软雅黑" pitchFamily="34" charset="-122"/>
              </a:rPr>
              <a:t>研究</a:t>
            </a:r>
            <a:r>
              <a:rPr lang="zh-CN" altLang="en-US" sz="1200" dirty="0" smtClean="0">
                <a:solidFill>
                  <a:srgbClr val="73185A"/>
                </a:solidFill>
                <a:latin typeface="微软雅黑" pitchFamily="34" charset="-122"/>
                <a:ea typeface="微软雅黑" pitchFamily="34" charset="-122"/>
              </a:rPr>
              <a:t>背景及意义</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4</a:t>
            </a:fld>
            <a:endParaRPr lang="zh-CN" altLang="en-US" dirty="0"/>
          </a:p>
        </p:txBody>
      </p:sp>
      <p:sp>
        <p:nvSpPr>
          <p:cNvPr id="19" name="Rectangle 27"/>
          <p:cNvSpPr>
            <a:spLocks noChangeArrowheads="1"/>
          </p:cNvSpPr>
          <p:nvPr/>
        </p:nvSpPr>
        <p:spPr bwMode="auto">
          <a:xfrm rot="10800000" flipV="1">
            <a:off x="5076056" y="1215578"/>
            <a:ext cx="29120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b="1" dirty="0">
                <a:solidFill>
                  <a:srgbClr val="73185A"/>
                </a:solidFill>
                <a:latin typeface="微软雅黑" panose="020B0503020204020204" pitchFamily="34" charset="-122"/>
                <a:ea typeface="微软雅黑" panose="020B0503020204020204" pitchFamily="34" charset="-122"/>
              </a:rPr>
              <a:t>靶点（</a:t>
            </a:r>
            <a:r>
              <a:rPr lang="en-US" altLang="zh-CN" sz="1000" b="1" dirty="0">
                <a:solidFill>
                  <a:srgbClr val="73185A"/>
                </a:solidFill>
                <a:latin typeface="微软雅黑" panose="020B0503020204020204" pitchFamily="34" charset="-122"/>
                <a:ea typeface="微软雅黑" panose="020B0503020204020204" pitchFamily="34" charset="-122"/>
              </a:rPr>
              <a:t>Target</a:t>
            </a:r>
            <a:r>
              <a:rPr lang="zh-CN" altLang="en-US" sz="1000" b="1" dirty="0">
                <a:solidFill>
                  <a:srgbClr val="73185A"/>
                </a:solidFill>
                <a:latin typeface="微软雅黑" panose="020B0503020204020204" pitchFamily="34" charset="-122"/>
                <a:ea typeface="微软雅黑" panose="020B0503020204020204" pitchFamily="34" charset="-122"/>
              </a:rPr>
              <a:t>）</a:t>
            </a:r>
            <a:r>
              <a:rPr lang="zh-CN" altLang="en-US" sz="1000" dirty="0">
                <a:solidFill>
                  <a:srgbClr val="73185A"/>
                </a:solidFill>
                <a:latin typeface="微软雅黑" panose="020B0503020204020204" pitchFamily="34" charset="-122"/>
                <a:ea typeface="微软雅黑" panose="020B0503020204020204" pitchFamily="34" charset="-122"/>
              </a:rPr>
              <a:t>又称靶标或靶蛋白，是指能够与特定</a:t>
            </a:r>
            <a:r>
              <a:rPr lang="zh-CN" altLang="en-US" sz="1000" dirty="0" smtClean="0">
                <a:solidFill>
                  <a:srgbClr val="73185A"/>
                </a:solidFill>
                <a:latin typeface="微软雅黑" panose="020B0503020204020204" pitchFamily="34" charset="-122"/>
                <a:ea typeface="微软雅黑" panose="020B0503020204020204" pitchFamily="34" charset="-122"/>
              </a:rPr>
              <a:t>药物分子进行</a:t>
            </a:r>
            <a:r>
              <a:rPr lang="zh-CN" altLang="en-US" sz="1000" dirty="0">
                <a:solidFill>
                  <a:srgbClr val="73185A"/>
                </a:solidFill>
                <a:latin typeface="微软雅黑" panose="020B0503020204020204" pitchFamily="34" charset="-122"/>
                <a:ea typeface="微软雅黑" panose="020B0503020204020204" pitchFamily="34" charset="-122"/>
              </a:rPr>
              <a:t>特异性结合并产生治疗疾病作用或调节生理功能作用的生物大分子或生物分子结构，</a:t>
            </a:r>
            <a:r>
              <a:rPr lang="zh-CN" altLang="en-US" sz="1000" dirty="0" smtClean="0">
                <a:solidFill>
                  <a:srgbClr val="73185A"/>
                </a:solidFill>
                <a:latin typeface="微软雅黑" panose="020B0503020204020204" pitchFamily="34" charset="-122"/>
                <a:ea typeface="微软雅黑" panose="020B0503020204020204" pitchFamily="34" charset="-122"/>
              </a:rPr>
              <a:t>绝大多数的</a:t>
            </a:r>
            <a:r>
              <a:rPr lang="zh-CN" altLang="en-US" sz="1000" dirty="0">
                <a:solidFill>
                  <a:srgbClr val="73185A"/>
                </a:solidFill>
                <a:latin typeface="微软雅黑" panose="020B0503020204020204" pitchFamily="34" charset="-122"/>
                <a:ea typeface="微软雅黑" panose="020B0503020204020204" pitchFamily="34" charset="-122"/>
              </a:rPr>
              <a:t>靶点为基因或</a:t>
            </a:r>
            <a:r>
              <a:rPr lang="zh-CN" altLang="en-US" sz="1000" dirty="0" smtClean="0">
                <a:solidFill>
                  <a:srgbClr val="73185A"/>
                </a:solidFill>
                <a:latin typeface="微软雅黑" panose="020B0503020204020204" pitchFamily="34" charset="-122"/>
                <a:ea typeface="微软雅黑" panose="020B0503020204020204" pitchFamily="34" charset="-122"/>
              </a:rPr>
              <a:t>蛋白质。</a:t>
            </a:r>
            <a:endParaRPr lang="zh-CN" altLang="en-US" sz="1000" dirty="0">
              <a:solidFill>
                <a:srgbClr val="73185A"/>
              </a:solidFill>
              <a:latin typeface="微软雅黑" panose="020B0503020204020204" pitchFamily="34" charset="-122"/>
              <a:ea typeface="微软雅黑" panose="020B0503020204020204" pitchFamily="34" charset="-122"/>
            </a:endParaRPr>
          </a:p>
        </p:txBody>
      </p:sp>
      <p:sp>
        <p:nvSpPr>
          <p:cNvPr id="20" name="Freeform 7"/>
          <p:cNvSpPr>
            <a:spLocks noEditPoints="1"/>
          </p:cNvSpPr>
          <p:nvPr/>
        </p:nvSpPr>
        <p:spPr bwMode="auto">
          <a:xfrm rot="10800000">
            <a:off x="8178899" y="1274812"/>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73185A"/>
          </a:solidFill>
          <a:ln w="6350">
            <a:noFill/>
          </a:ln>
        </p:spPr>
        <p:txBody>
          <a:bodyPr vert="horz" wrap="square" lIns="91440" tIns="45720" rIns="91440" bIns="45720" numCol="1" anchor="t" anchorCtr="0" compatLnSpc="1"/>
          <a:lstStyle/>
          <a:p>
            <a:endParaRPr lang="zh-CN" altLang="en-US"/>
          </a:p>
        </p:txBody>
      </p:sp>
      <p:sp>
        <p:nvSpPr>
          <p:cNvPr id="22" name="Rectangle 27"/>
          <p:cNvSpPr>
            <a:spLocks noChangeArrowheads="1"/>
          </p:cNvSpPr>
          <p:nvPr/>
        </p:nvSpPr>
        <p:spPr bwMode="auto">
          <a:xfrm rot="10800000" flipV="1">
            <a:off x="5269791" y="3144986"/>
            <a:ext cx="2768066"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药物</a:t>
            </a:r>
            <a:r>
              <a:rPr lang="en-US" altLang="zh-CN" sz="1000" dirty="0">
                <a:solidFill>
                  <a:srgbClr val="73185A"/>
                </a:solidFill>
                <a:latin typeface="Arial" pitchFamily="34" charset="0"/>
                <a:ea typeface="微软雅黑" pitchFamily="34" charset="-122"/>
              </a:rPr>
              <a:t>-</a:t>
            </a:r>
            <a:r>
              <a:rPr lang="zh-CN" altLang="en-US" sz="1000" dirty="0">
                <a:solidFill>
                  <a:srgbClr val="73185A"/>
                </a:solidFill>
                <a:latin typeface="Arial" pitchFamily="34" charset="0"/>
                <a:ea typeface="微软雅黑" pitchFamily="34" charset="-122"/>
              </a:rPr>
              <a:t>靶点</a:t>
            </a:r>
            <a:r>
              <a:rPr lang="zh-CN" altLang="en-US" sz="1000" dirty="0" smtClean="0">
                <a:solidFill>
                  <a:srgbClr val="73185A"/>
                </a:solidFill>
                <a:latin typeface="Arial" pitchFamily="34" charset="0"/>
                <a:ea typeface="微软雅黑" pitchFamily="34" charset="-122"/>
              </a:rPr>
              <a:t>关联（</a:t>
            </a:r>
            <a:r>
              <a:rPr lang="en-US" altLang="zh-CN" sz="1000" dirty="0" smtClean="0">
                <a:solidFill>
                  <a:srgbClr val="73185A"/>
                </a:solidFill>
                <a:latin typeface="Arial" pitchFamily="34" charset="0"/>
                <a:ea typeface="微软雅黑" pitchFamily="34" charset="-122"/>
              </a:rPr>
              <a:t>DTI</a:t>
            </a:r>
            <a:r>
              <a:rPr lang="zh-CN" altLang="en-US" sz="1000" dirty="0" smtClean="0">
                <a:solidFill>
                  <a:srgbClr val="73185A"/>
                </a:solidFill>
                <a:latin typeface="Arial" pitchFamily="34" charset="0"/>
                <a:ea typeface="微软雅黑" pitchFamily="34" charset="-122"/>
              </a:rPr>
              <a:t>）预测是</a:t>
            </a:r>
            <a:r>
              <a:rPr lang="zh-CN" altLang="en-US" sz="1000" dirty="0">
                <a:solidFill>
                  <a:srgbClr val="73185A"/>
                </a:solidFill>
                <a:latin typeface="Arial" pitchFamily="34" charset="0"/>
                <a:ea typeface="微软雅黑" pitchFamily="34" charset="-122"/>
              </a:rPr>
              <a:t>探究药物分子和靶点蛋白能否有效结合并对疾病发挥作用的一种</a:t>
            </a:r>
            <a:r>
              <a:rPr lang="zh-CN" altLang="en-US" sz="1000" dirty="0" smtClean="0">
                <a:solidFill>
                  <a:srgbClr val="73185A"/>
                </a:solidFill>
                <a:latin typeface="Arial" pitchFamily="34" charset="0"/>
                <a:ea typeface="微软雅黑" pitchFamily="34" charset="-122"/>
              </a:rPr>
              <a:t>手段。它在</a:t>
            </a:r>
            <a:r>
              <a:rPr lang="zh-CN" altLang="en-US" sz="1000" dirty="0">
                <a:solidFill>
                  <a:srgbClr val="73185A"/>
                </a:solidFill>
                <a:latin typeface="Arial" pitchFamily="34" charset="0"/>
                <a:ea typeface="微软雅黑" pitchFamily="34" charset="-122"/>
              </a:rPr>
              <a:t>药物研发中起到至关重要的</a:t>
            </a:r>
            <a:r>
              <a:rPr lang="zh-CN" altLang="en-US" sz="1000" dirty="0" smtClean="0">
                <a:solidFill>
                  <a:srgbClr val="73185A"/>
                </a:solidFill>
                <a:latin typeface="Arial" pitchFamily="34" charset="0"/>
                <a:ea typeface="微软雅黑" pitchFamily="34" charset="-122"/>
              </a:rPr>
              <a:t>作用，对阐释药物分子的作用机制、药物重定向和新药研发等领域都具有重大的社会意义和研究价值。</a:t>
            </a:r>
            <a:endParaRPr lang="zh-CN" altLang="en-US" sz="800" dirty="0">
              <a:solidFill>
                <a:srgbClr val="73185A"/>
              </a:solidFill>
            </a:endParaRPr>
          </a:p>
        </p:txBody>
      </p:sp>
      <p:sp>
        <p:nvSpPr>
          <p:cNvPr id="23" name="Freeform 7"/>
          <p:cNvSpPr>
            <a:spLocks noEditPoints="1"/>
          </p:cNvSpPr>
          <p:nvPr/>
        </p:nvSpPr>
        <p:spPr bwMode="auto">
          <a:xfrm>
            <a:off x="631436" y="3147020"/>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73185A"/>
          </a:solidFill>
          <a:ln w="6350">
            <a:noFill/>
          </a:ln>
        </p:spPr>
        <p:txBody>
          <a:bodyPr vert="horz" wrap="square" lIns="91440" tIns="45720" rIns="91440" bIns="45720" numCol="1" anchor="t" anchorCtr="0" compatLnSpc="1"/>
          <a:lstStyle/>
          <a:p>
            <a:endParaRPr lang="zh-CN" altLang="en-US"/>
          </a:p>
        </p:txBody>
      </p:sp>
      <p:sp>
        <p:nvSpPr>
          <p:cNvPr id="25" name="Line 33"/>
          <p:cNvSpPr>
            <a:spLocks noChangeShapeType="1"/>
          </p:cNvSpPr>
          <p:nvPr/>
        </p:nvSpPr>
        <p:spPr bwMode="auto">
          <a:xfrm>
            <a:off x="467544" y="2498948"/>
            <a:ext cx="8280920" cy="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Rectangle 27"/>
          <p:cNvSpPr>
            <a:spLocks noChangeArrowheads="1"/>
          </p:cNvSpPr>
          <p:nvPr/>
        </p:nvSpPr>
        <p:spPr bwMode="auto">
          <a:xfrm rot="10800000" flipV="1">
            <a:off x="1258055" y="3130177"/>
            <a:ext cx="29120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1000" dirty="0" smtClean="0">
                <a:solidFill>
                  <a:srgbClr val="73185A"/>
                </a:solidFill>
                <a:latin typeface="微软雅黑" panose="020B0503020204020204" pitchFamily="34" charset="-122"/>
                <a:ea typeface="微软雅黑" panose="020B0503020204020204" pitchFamily="34" charset="-122"/>
              </a:rPr>
              <a:t>深度学习是机器学习的重要分支，它通过将样本数据的低阶属性组合成更加抽象的高阶特征来发现数据的特点，其本质是一种对数据进行表征学习的方法。</a:t>
            </a:r>
            <a:endParaRPr lang="zh-CN" altLang="en-US" sz="1000" dirty="0">
              <a:solidFill>
                <a:srgbClr val="73185A"/>
              </a:solidFill>
              <a:latin typeface="微软雅黑" panose="020B0503020204020204" pitchFamily="34" charset="-122"/>
              <a:ea typeface="微软雅黑" panose="020B0503020204020204" pitchFamily="34" charset="-122"/>
            </a:endParaRPr>
          </a:p>
        </p:txBody>
      </p:sp>
      <p:sp>
        <p:nvSpPr>
          <p:cNvPr id="27" name="Freeform 7"/>
          <p:cNvSpPr>
            <a:spLocks noEditPoints="1"/>
          </p:cNvSpPr>
          <p:nvPr/>
        </p:nvSpPr>
        <p:spPr bwMode="auto">
          <a:xfrm rot="10800000">
            <a:off x="8178899" y="3147020"/>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73185A"/>
          </a:solidFill>
          <a:ln w="6350">
            <a:noFill/>
          </a:ln>
        </p:spPr>
        <p:txBody>
          <a:bodyPr vert="horz" wrap="square" lIns="91440" tIns="45720" rIns="91440" bIns="45720" numCol="1" anchor="t" anchorCtr="0" compatLnSpc="1"/>
          <a:lstStyle/>
          <a:p>
            <a:endParaRPr lang="zh-CN" altLang="en-US"/>
          </a:p>
        </p:txBody>
      </p:sp>
      <p:grpSp>
        <p:nvGrpSpPr>
          <p:cNvPr id="9" name="组合 8"/>
          <p:cNvGrpSpPr/>
          <p:nvPr/>
        </p:nvGrpSpPr>
        <p:grpSpPr>
          <a:xfrm>
            <a:off x="617549" y="842764"/>
            <a:ext cx="1508677" cy="310871"/>
            <a:chOff x="617549" y="842764"/>
            <a:chExt cx="1508677" cy="310871"/>
          </a:xfrm>
        </p:grpSpPr>
        <p:sp>
          <p:nvSpPr>
            <p:cNvPr id="11" name="矩形 10"/>
            <p:cNvSpPr/>
            <p:nvPr/>
          </p:nvSpPr>
          <p:spPr>
            <a:xfrm>
              <a:off x="617549" y="842764"/>
              <a:ext cx="1508677" cy="310871"/>
            </a:xfrm>
            <a:prstGeom prst="rect">
              <a:avLst/>
            </a:prstGeom>
            <a:solidFill>
              <a:srgbClr val="73185A"/>
            </a:solidFill>
            <a:ln w="6350" cap="flat">
              <a:solidFill>
                <a:schemeClr val="bg1"/>
              </a:solidFill>
              <a:prstDash val="solid"/>
              <a:miter lim="800000"/>
            </a:ln>
          </p:spPr>
          <p:txBody>
            <a:bodyPr vert="horz" wrap="square" lIns="91440" tIns="45720" rIns="91440" bIns="45720" numCol="1" anchor="ctr" anchorCtr="0" compatLnSpc="1"/>
            <a:lstStyle/>
            <a:p>
              <a:pPr lvl="0" algn="ctr"/>
              <a:r>
                <a:rPr lang="zh-CN" altLang="en-US" sz="1200" b="1" dirty="0" smtClean="0">
                  <a:ln w="6350">
                    <a:noFill/>
                  </a:ln>
                  <a:solidFill>
                    <a:schemeClr val="bg1"/>
                  </a:solidFill>
                  <a:latin typeface="Impact" pitchFamily="34" charset="0"/>
                  <a:ea typeface="微软雅黑" pitchFamily="34" charset="-122"/>
                </a:rPr>
                <a:t>    药物</a:t>
              </a:r>
              <a:endParaRPr lang="en-US" altLang="zh-CN" sz="1200" b="1" dirty="0">
                <a:ln w="6350">
                  <a:noFill/>
                </a:ln>
                <a:solidFill>
                  <a:schemeClr val="bg1"/>
                </a:solidFill>
                <a:latin typeface="Impact" pitchFamily="34" charset="0"/>
                <a:ea typeface="微软雅黑"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624" y="879146"/>
              <a:ext cx="252000" cy="252000"/>
            </a:xfrm>
            <a:prstGeom prst="rect">
              <a:avLst/>
            </a:prstGeom>
          </p:spPr>
        </p:pic>
      </p:grpSp>
      <p:grpSp>
        <p:nvGrpSpPr>
          <p:cNvPr id="12" name="组合 11"/>
          <p:cNvGrpSpPr/>
          <p:nvPr/>
        </p:nvGrpSpPr>
        <p:grpSpPr>
          <a:xfrm>
            <a:off x="7092280" y="842764"/>
            <a:ext cx="1508677" cy="310871"/>
            <a:chOff x="7092280" y="842764"/>
            <a:chExt cx="1508677" cy="310871"/>
          </a:xfrm>
          <a:solidFill>
            <a:srgbClr val="73185A"/>
          </a:solidFill>
        </p:grpSpPr>
        <p:sp>
          <p:nvSpPr>
            <p:cNvPr id="21" name="矩形 20"/>
            <p:cNvSpPr/>
            <p:nvPr/>
          </p:nvSpPr>
          <p:spPr>
            <a:xfrm>
              <a:off x="7092280" y="842764"/>
              <a:ext cx="1508677" cy="310871"/>
            </a:xfrm>
            <a:prstGeom prst="rect">
              <a:avLst/>
            </a:prstGeom>
            <a:grpFill/>
            <a:ln w="6350" cap="flat">
              <a:solidFill>
                <a:schemeClr val="bg1"/>
              </a:solidFill>
              <a:prstDash val="solid"/>
              <a:miter lim="800000"/>
            </a:ln>
          </p:spPr>
          <p:txBody>
            <a:bodyPr vert="horz" wrap="square" lIns="91440" tIns="45720" rIns="91440" bIns="45720" numCol="1" anchor="ctr" anchorCtr="0" compatLnSpc="1"/>
            <a:lstStyle/>
            <a:p>
              <a:pPr lvl="0" algn="ctr"/>
              <a:r>
                <a:rPr lang="zh-CN" altLang="en-US" sz="1200" b="1" dirty="0" smtClean="0">
                  <a:ln w="6350">
                    <a:noFill/>
                  </a:ln>
                  <a:solidFill>
                    <a:schemeClr val="bg1"/>
                  </a:solidFill>
                  <a:latin typeface="Impact" pitchFamily="34" charset="0"/>
                  <a:ea typeface="微软雅黑" pitchFamily="34" charset="-122"/>
                </a:rPr>
                <a:t>   靶点</a:t>
              </a:r>
              <a:endParaRPr lang="en-US" altLang="zh-CN" sz="1200" b="1" dirty="0">
                <a:ln w="6350">
                  <a:noFill/>
                </a:ln>
                <a:solidFill>
                  <a:schemeClr val="bg1"/>
                </a:solidFill>
                <a:latin typeface="Impact" pitchFamily="34" charset="0"/>
                <a:ea typeface="微软雅黑"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4336" y="876687"/>
              <a:ext cx="252000" cy="252000"/>
            </a:xfrm>
            <a:prstGeom prst="rect">
              <a:avLst/>
            </a:prstGeom>
            <a:grpFill/>
          </p:spPr>
        </p:pic>
      </p:grpSp>
      <p:grpSp>
        <p:nvGrpSpPr>
          <p:cNvPr id="15" name="组合 14"/>
          <p:cNvGrpSpPr/>
          <p:nvPr/>
        </p:nvGrpSpPr>
        <p:grpSpPr>
          <a:xfrm>
            <a:off x="631436" y="2693919"/>
            <a:ext cx="1508677" cy="310871"/>
            <a:chOff x="7092280" y="2714972"/>
            <a:chExt cx="1508677" cy="310871"/>
          </a:xfrm>
        </p:grpSpPr>
        <p:sp>
          <p:nvSpPr>
            <p:cNvPr id="28" name="矩形 27"/>
            <p:cNvSpPr/>
            <p:nvPr/>
          </p:nvSpPr>
          <p:spPr>
            <a:xfrm>
              <a:off x="7092280" y="2714972"/>
              <a:ext cx="1508677" cy="310871"/>
            </a:xfrm>
            <a:prstGeom prst="rect">
              <a:avLst/>
            </a:prstGeom>
            <a:solidFill>
              <a:srgbClr val="73185A"/>
            </a:solidFill>
            <a:ln w="6350" cap="flat">
              <a:solidFill>
                <a:schemeClr val="bg1"/>
              </a:solidFill>
              <a:prstDash val="solid"/>
              <a:miter lim="800000"/>
            </a:ln>
          </p:spPr>
          <p:txBody>
            <a:bodyPr vert="horz" wrap="square" lIns="91440" tIns="45720" rIns="91440" bIns="45720" numCol="1" anchor="ctr" anchorCtr="0" compatLnSpc="1"/>
            <a:lstStyle/>
            <a:p>
              <a:pPr lvl="0" algn="ctr"/>
              <a:r>
                <a:rPr lang="zh-CN" altLang="en-US" sz="1200" b="1" dirty="0" smtClean="0">
                  <a:ln w="6350">
                    <a:noFill/>
                  </a:ln>
                  <a:solidFill>
                    <a:schemeClr val="bg1"/>
                  </a:solidFill>
                  <a:latin typeface="Impact" pitchFamily="34" charset="0"/>
                  <a:ea typeface="微软雅黑" pitchFamily="34" charset="-122"/>
                </a:rPr>
                <a:t>           深度学习</a:t>
              </a:r>
              <a:endParaRPr lang="en-US" altLang="zh-CN" sz="1200" b="1" dirty="0">
                <a:ln w="6350">
                  <a:noFill/>
                </a:ln>
                <a:solidFill>
                  <a:schemeClr val="bg1"/>
                </a:solidFill>
                <a:latin typeface="Impact" pitchFamily="34" charset="0"/>
                <a:ea typeface="微软雅黑" pitchFamily="34"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336" y="2748306"/>
              <a:ext cx="252000" cy="252000"/>
            </a:xfrm>
            <a:prstGeom prst="rect">
              <a:avLst/>
            </a:prstGeom>
          </p:spPr>
        </p:pic>
      </p:grpSp>
      <p:grpSp>
        <p:nvGrpSpPr>
          <p:cNvPr id="13" name="组合 12"/>
          <p:cNvGrpSpPr/>
          <p:nvPr/>
        </p:nvGrpSpPr>
        <p:grpSpPr>
          <a:xfrm>
            <a:off x="6948264" y="2693919"/>
            <a:ext cx="1652693" cy="310871"/>
            <a:chOff x="615051" y="2714972"/>
            <a:chExt cx="1652693" cy="310871"/>
          </a:xfrm>
          <a:solidFill>
            <a:srgbClr val="73185A"/>
          </a:solidFill>
        </p:grpSpPr>
        <p:sp>
          <p:nvSpPr>
            <p:cNvPr id="24" name="矩形 23"/>
            <p:cNvSpPr/>
            <p:nvPr/>
          </p:nvSpPr>
          <p:spPr>
            <a:xfrm>
              <a:off x="615051" y="2714972"/>
              <a:ext cx="1652693" cy="310871"/>
            </a:xfrm>
            <a:prstGeom prst="rect">
              <a:avLst/>
            </a:prstGeom>
            <a:grpFill/>
            <a:ln w="6350" cap="flat">
              <a:solidFill>
                <a:schemeClr val="bg1"/>
              </a:solidFill>
              <a:prstDash val="solid"/>
              <a:miter lim="800000"/>
            </a:ln>
          </p:spPr>
          <p:txBody>
            <a:bodyPr vert="horz" wrap="square" lIns="91440" tIns="45720" rIns="91440" bIns="45720" numCol="1" anchor="ctr" anchorCtr="0" compatLnSpc="1"/>
            <a:lstStyle/>
            <a:p>
              <a:pPr lvl="0" algn="ctr"/>
              <a:r>
                <a:rPr lang="zh-CN" altLang="en-US" sz="1200" b="1" dirty="0" smtClean="0">
                  <a:ln w="6350">
                    <a:noFill/>
                  </a:ln>
                  <a:solidFill>
                    <a:schemeClr val="bg1"/>
                  </a:solidFill>
                  <a:latin typeface="Impact" pitchFamily="34" charset="0"/>
                  <a:ea typeface="微软雅黑" pitchFamily="34" charset="-122"/>
                </a:rPr>
                <a:t>       药物</a:t>
              </a:r>
              <a:r>
                <a:rPr lang="en-US" altLang="zh-CN" sz="1200" b="1" dirty="0" smtClean="0">
                  <a:ln w="6350">
                    <a:noFill/>
                  </a:ln>
                  <a:solidFill>
                    <a:schemeClr val="bg1"/>
                  </a:solidFill>
                  <a:latin typeface="Impact" pitchFamily="34" charset="0"/>
                  <a:ea typeface="微软雅黑" pitchFamily="34" charset="-122"/>
                </a:rPr>
                <a:t>-</a:t>
              </a:r>
              <a:r>
                <a:rPr lang="zh-CN" altLang="en-US" sz="1200" b="1" dirty="0" smtClean="0">
                  <a:ln w="6350">
                    <a:noFill/>
                  </a:ln>
                  <a:solidFill>
                    <a:schemeClr val="bg1"/>
                  </a:solidFill>
                  <a:latin typeface="Impact" pitchFamily="34" charset="0"/>
                  <a:ea typeface="微软雅黑" pitchFamily="34" charset="-122"/>
                </a:rPr>
                <a:t>靶点关联预测</a:t>
              </a:r>
              <a:endParaRPr lang="en-US" altLang="zh-CN" sz="1200" b="1" dirty="0">
                <a:ln w="6350">
                  <a:noFill/>
                </a:ln>
                <a:solidFill>
                  <a:schemeClr val="bg1"/>
                </a:solidFill>
                <a:latin typeface="Impact" pitchFamily="34" charset="0"/>
                <a:ea typeface="微软雅黑" pitchFamily="34" charset="-122"/>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741" y="2741307"/>
              <a:ext cx="252000" cy="252000"/>
            </a:xfrm>
            <a:prstGeom prst="rect">
              <a:avLst/>
            </a:prstGeom>
            <a:grpFill/>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7549">
        <p15:prstTrans prst="pageCurlDouble"/>
      </p:transition>
    </mc:Choice>
    <mc:Fallback xmlns="">
      <p:transition spd="slow" advTm="47549">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67544" y="378109"/>
            <a:ext cx="954107"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技术路线图</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5</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734952"/>
            <a:ext cx="7848872" cy="400249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8226">
        <p15:prstTrans prst="pageCurlDouble"/>
      </p:transition>
    </mc:Choice>
    <mc:Fallback xmlns="">
      <p:transition spd="slow" advTm="18226">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任意多边形 1032"/>
          <p:cNvSpPr/>
          <p:nvPr/>
        </p:nvSpPr>
        <p:spPr>
          <a:xfrm>
            <a:off x="2997993" y="1378534"/>
            <a:ext cx="794380"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73185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任意多边形 88"/>
          <p:cNvSpPr/>
          <p:nvPr/>
        </p:nvSpPr>
        <p:spPr>
          <a:xfrm flipV="1">
            <a:off x="2727880" y="3105483"/>
            <a:ext cx="794380" cy="272818"/>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73185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4" name="椭圆 1023"/>
          <p:cNvSpPr/>
          <p:nvPr/>
        </p:nvSpPr>
        <p:spPr>
          <a:xfrm>
            <a:off x="4057364" y="1956073"/>
            <a:ext cx="1012604" cy="1012604"/>
          </a:xfrm>
          <a:prstGeom prst="ellipse">
            <a:avLst/>
          </a:prstGeom>
          <a:noFill/>
          <a:ln w="6350">
            <a:solidFill>
              <a:srgbClr val="731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462304" y="1354300"/>
            <a:ext cx="2219395" cy="2222500"/>
            <a:chOff x="3462304" y="1609725"/>
            <a:chExt cx="2219395" cy="2222500"/>
          </a:xfrm>
        </p:grpSpPr>
        <p:sp>
          <p:nvSpPr>
            <p:cNvPr id="1028" name="Freeform 31"/>
            <p:cNvSpPr/>
            <p:nvPr/>
          </p:nvSpPr>
          <p:spPr bwMode="auto">
            <a:xfrm>
              <a:off x="4597367" y="2746375"/>
              <a:ext cx="1084332" cy="1085850"/>
            </a:xfrm>
            <a:custGeom>
              <a:avLst/>
              <a:gdLst>
                <a:gd name="T0" fmla="*/ 161 w 303"/>
                <a:gd name="T1" fmla="*/ 0 h 303"/>
                <a:gd name="T2" fmla="*/ 161 w 303"/>
                <a:gd name="T3" fmla="*/ 0 h 303"/>
                <a:gd name="T4" fmla="*/ 115 w 303"/>
                <a:gd name="T5" fmla="*/ 113 h 303"/>
                <a:gd name="T6" fmla="*/ 112 w 303"/>
                <a:gd name="T7" fmla="*/ 116 h 303"/>
                <a:gd name="T8" fmla="*/ 0 w 303"/>
                <a:gd name="T9" fmla="*/ 161 h 303"/>
                <a:gd name="T10" fmla="*/ 0 w 303"/>
                <a:gd name="T11" fmla="*/ 161 h 303"/>
                <a:gd name="T12" fmla="*/ 0 w 303"/>
                <a:gd name="T13" fmla="*/ 303 h 303"/>
                <a:gd name="T14" fmla="*/ 31 w 303"/>
                <a:gd name="T15" fmla="*/ 303 h 303"/>
                <a:gd name="T16" fmla="*/ 37 w 303"/>
                <a:gd name="T17" fmla="*/ 298 h 303"/>
                <a:gd name="T18" fmla="*/ 56 w 303"/>
                <a:gd name="T19" fmla="*/ 248 h 303"/>
                <a:gd name="T20" fmla="*/ 57 w 303"/>
                <a:gd name="T21" fmla="*/ 248 h 303"/>
                <a:gd name="T22" fmla="*/ 66 w 303"/>
                <a:gd name="T23" fmla="*/ 244 h 303"/>
                <a:gd name="T24" fmla="*/ 77 w 303"/>
                <a:gd name="T25" fmla="*/ 242 h 303"/>
                <a:gd name="T26" fmla="*/ 77 w 303"/>
                <a:gd name="T27" fmla="*/ 242 h 303"/>
                <a:gd name="T28" fmla="*/ 118 w 303"/>
                <a:gd name="T29" fmla="*/ 276 h 303"/>
                <a:gd name="T30" fmla="*/ 127 w 303"/>
                <a:gd name="T31" fmla="*/ 277 h 303"/>
                <a:gd name="T32" fmla="*/ 179 w 303"/>
                <a:gd name="T33" fmla="*/ 246 h 303"/>
                <a:gd name="T34" fmla="*/ 182 w 303"/>
                <a:gd name="T35" fmla="*/ 239 h 303"/>
                <a:gd name="T36" fmla="*/ 173 w 303"/>
                <a:gd name="T37" fmla="*/ 186 h 303"/>
                <a:gd name="T38" fmla="*/ 173 w 303"/>
                <a:gd name="T39" fmla="*/ 186 h 303"/>
                <a:gd name="T40" fmla="*/ 180 w 303"/>
                <a:gd name="T41" fmla="*/ 178 h 303"/>
                <a:gd name="T42" fmla="*/ 186 w 303"/>
                <a:gd name="T43" fmla="*/ 173 h 303"/>
                <a:gd name="T44" fmla="*/ 186 w 303"/>
                <a:gd name="T45" fmla="*/ 173 h 303"/>
                <a:gd name="T46" fmla="*/ 239 w 303"/>
                <a:gd name="T47" fmla="*/ 182 h 303"/>
                <a:gd name="T48" fmla="*/ 240 w 303"/>
                <a:gd name="T49" fmla="*/ 182 h 303"/>
                <a:gd name="T50" fmla="*/ 247 w 303"/>
                <a:gd name="T51" fmla="*/ 179 h 303"/>
                <a:gd name="T52" fmla="*/ 277 w 303"/>
                <a:gd name="T53" fmla="*/ 126 h 303"/>
                <a:gd name="T54" fmla="*/ 276 w 303"/>
                <a:gd name="T55" fmla="*/ 118 h 303"/>
                <a:gd name="T56" fmla="*/ 242 w 303"/>
                <a:gd name="T57" fmla="*/ 77 h 303"/>
                <a:gd name="T58" fmla="*/ 242 w 303"/>
                <a:gd name="T59" fmla="*/ 76 h 303"/>
                <a:gd name="T60" fmla="*/ 245 w 303"/>
                <a:gd name="T61" fmla="*/ 66 h 303"/>
                <a:gd name="T62" fmla="*/ 248 w 303"/>
                <a:gd name="T63" fmla="*/ 56 h 303"/>
                <a:gd name="T64" fmla="*/ 248 w 303"/>
                <a:gd name="T65" fmla="*/ 56 h 303"/>
                <a:gd name="T66" fmla="*/ 298 w 303"/>
                <a:gd name="T67" fmla="*/ 37 h 303"/>
                <a:gd name="T68" fmla="*/ 303 w 303"/>
                <a:gd name="T69" fmla="*/ 30 h 303"/>
                <a:gd name="T70" fmla="*/ 303 w 303"/>
                <a:gd name="T71" fmla="*/ 0 h 303"/>
                <a:gd name="T72" fmla="*/ 161 w 30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61" y="0"/>
                  </a:moveTo>
                  <a:cubicBezTo>
                    <a:pt x="161" y="0"/>
                    <a:pt x="161" y="0"/>
                    <a:pt x="161" y="0"/>
                  </a:cubicBezTo>
                  <a:cubicBezTo>
                    <a:pt x="161" y="42"/>
                    <a:pt x="145" y="83"/>
                    <a:pt x="115" y="113"/>
                  </a:cubicBezTo>
                  <a:cubicBezTo>
                    <a:pt x="112" y="116"/>
                    <a:pt x="112" y="116"/>
                    <a:pt x="112" y="116"/>
                  </a:cubicBezTo>
                  <a:cubicBezTo>
                    <a:pt x="82" y="145"/>
                    <a:pt x="42" y="161"/>
                    <a:pt x="0" y="161"/>
                  </a:cubicBezTo>
                  <a:cubicBezTo>
                    <a:pt x="0" y="161"/>
                    <a:pt x="0" y="161"/>
                    <a:pt x="0" y="161"/>
                  </a:cubicBezTo>
                  <a:cubicBezTo>
                    <a:pt x="0" y="303"/>
                    <a:pt x="0" y="303"/>
                    <a:pt x="0" y="303"/>
                  </a:cubicBezTo>
                  <a:cubicBezTo>
                    <a:pt x="31" y="303"/>
                    <a:pt x="31" y="303"/>
                    <a:pt x="31" y="303"/>
                  </a:cubicBezTo>
                  <a:cubicBezTo>
                    <a:pt x="33" y="303"/>
                    <a:pt x="36" y="301"/>
                    <a:pt x="37" y="298"/>
                  </a:cubicBezTo>
                  <a:cubicBezTo>
                    <a:pt x="56" y="248"/>
                    <a:pt x="56" y="248"/>
                    <a:pt x="56" y="248"/>
                  </a:cubicBezTo>
                  <a:cubicBezTo>
                    <a:pt x="56" y="248"/>
                    <a:pt x="56" y="248"/>
                    <a:pt x="57" y="248"/>
                  </a:cubicBezTo>
                  <a:cubicBezTo>
                    <a:pt x="66" y="244"/>
                    <a:pt x="66" y="244"/>
                    <a:pt x="66" y="244"/>
                  </a:cubicBezTo>
                  <a:cubicBezTo>
                    <a:pt x="77" y="242"/>
                    <a:pt x="77" y="242"/>
                    <a:pt x="77" y="242"/>
                  </a:cubicBezTo>
                  <a:cubicBezTo>
                    <a:pt x="77" y="242"/>
                    <a:pt x="77" y="242"/>
                    <a:pt x="77" y="242"/>
                  </a:cubicBezTo>
                  <a:cubicBezTo>
                    <a:pt x="118" y="276"/>
                    <a:pt x="118" y="276"/>
                    <a:pt x="118" y="276"/>
                  </a:cubicBezTo>
                  <a:cubicBezTo>
                    <a:pt x="121" y="278"/>
                    <a:pt x="124" y="278"/>
                    <a:pt x="127" y="277"/>
                  </a:cubicBezTo>
                  <a:cubicBezTo>
                    <a:pt x="179" y="246"/>
                    <a:pt x="179" y="246"/>
                    <a:pt x="179" y="246"/>
                  </a:cubicBezTo>
                  <a:cubicBezTo>
                    <a:pt x="181" y="245"/>
                    <a:pt x="183" y="242"/>
                    <a:pt x="182" y="239"/>
                  </a:cubicBezTo>
                  <a:cubicBezTo>
                    <a:pt x="173" y="186"/>
                    <a:pt x="173" y="186"/>
                    <a:pt x="173" y="186"/>
                  </a:cubicBezTo>
                  <a:cubicBezTo>
                    <a:pt x="173" y="186"/>
                    <a:pt x="173" y="186"/>
                    <a:pt x="173" y="186"/>
                  </a:cubicBezTo>
                  <a:cubicBezTo>
                    <a:pt x="180" y="178"/>
                    <a:pt x="180" y="178"/>
                    <a:pt x="180" y="178"/>
                  </a:cubicBezTo>
                  <a:cubicBezTo>
                    <a:pt x="186" y="173"/>
                    <a:pt x="186" y="173"/>
                    <a:pt x="186" y="173"/>
                  </a:cubicBezTo>
                  <a:cubicBezTo>
                    <a:pt x="186" y="173"/>
                    <a:pt x="186" y="173"/>
                    <a:pt x="186" y="173"/>
                  </a:cubicBezTo>
                  <a:cubicBezTo>
                    <a:pt x="239" y="182"/>
                    <a:pt x="239" y="182"/>
                    <a:pt x="239" y="182"/>
                  </a:cubicBezTo>
                  <a:cubicBezTo>
                    <a:pt x="240" y="182"/>
                    <a:pt x="240" y="182"/>
                    <a:pt x="240" y="182"/>
                  </a:cubicBezTo>
                  <a:cubicBezTo>
                    <a:pt x="243" y="182"/>
                    <a:pt x="245" y="181"/>
                    <a:pt x="247" y="179"/>
                  </a:cubicBezTo>
                  <a:cubicBezTo>
                    <a:pt x="277" y="126"/>
                    <a:pt x="277" y="126"/>
                    <a:pt x="277" y="126"/>
                  </a:cubicBezTo>
                  <a:cubicBezTo>
                    <a:pt x="279" y="124"/>
                    <a:pt x="278" y="120"/>
                    <a:pt x="276" y="118"/>
                  </a:cubicBezTo>
                  <a:cubicBezTo>
                    <a:pt x="242" y="77"/>
                    <a:pt x="242" y="77"/>
                    <a:pt x="242" y="77"/>
                  </a:cubicBezTo>
                  <a:cubicBezTo>
                    <a:pt x="242" y="77"/>
                    <a:pt x="242" y="76"/>
                    <a:pt x="242" y="76"/>
                  </a:cubicBezTo>
                  <a:cubicBezTo>
                    <a:pt x="245" y="66"/>
                    <a:pt x="245" y="66"/>
                    <a:pt x="245" y="66"/>
                  </a:cubicBezTo>
                  <a:cubicBezTo>
                    <a:pt x="248" y="56"/>
                    <a:pt x="248" y="56"/>
                    <a:pt x="248" y="56"/>
                  </a:cubicBezTo>
                  <a:cubicBezTo>
                    <a:pt x="248" y="56"/>
                    <a:pt x="248" y="56"/>
                    <a:pt x="248" y="56"/>
                  </a:cubicBezTo>
                  <a:cubicBezTo>
                    <a:pt x="298" y="37"/>
                    <a:pt x="298" y="37"/>
                    <a:pt x="298" y="37"/>
                  </a:cubicBezTo>
                  <a:cubicBezTo>
                    <a:pt x="301" y="36"/>
                    <a:pt x="303" y="33"/>
                    <a:pt x="303" y="30"/>
                  </a:cubicBezTo>
                  <a:cubicBezTo>
                    <a:pt x="303" y="0"/>
                    <a:pt x="303" y="0"/>
                    <a:pt x="303" y="0"/>
                  </a:cubicBezTo>
                  <a:lnTo>
                    <a:pt x="161" y="0"/>
                  </a:lnTo>
                  <a:close/>
                </a:path>
              </a:pathLst>
            </a:custGeom>
            <a:solidFill>
              <a:srgbClr val="73185A"/>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029" name="Freeform 32"/>
            <p:cNvSpPr/>
            <p:nvPr/>
          </p:nvSpPr>
          <p:spPr bwMode="auto">
            <a:xfrm>
              <a:off x="3462304" y="2746375"/>
              <a:ext cx="1084332" cy="1085850"/>
            </a:xfrm>
            <a:custGeom>
              <a:avLst/>
              <a:gdLst>
                <a:gd name="T0" fmla="*/ 190 w 303"/>
                <a:gd name="T1" fmla="*/ 115 h 303"/>
                <a:gd name="T2" fmla="*/ 187 w 303"/>
                <a:gd name="T3" fmla="*/ 111 h 303"/>
                <a:gd name="T4" fmla="*/ 142 w 303"/>
                <a:gd name="T5" fmla="*/ 0 h 303"/>
                <a:gd name="T6" fmla="*/ 142 w 303"/>
                <a:gd name="T7" fmla="*/ 0 h 303"/>
                <a:gd name="T8" fmla="*/ 0 w 303"/>
                <a:gd name="T9" fmla="*/ 0 h 303"/>
                <a:gd name="T10" fmla="*/ 0 w 303"/>
                <a:gd name="T11" fmla="*/ 30 h 303"/>
                <a:gd name="T12" fmla="*/ 5 w 303"/>
                <a:gd name="T13" fmla="*/ 37 h 303"/>
                <a:gd name="T14" fmla="*/ 55 w 303"/>
                <a:gd name="T15" fmla="*/ 56 h 303"/>
                <a:gd name="T16" fmla="*/ 56 w 303"/>
                <a:gd name="T17" fmla="*/ 56 h 303"/>
                <a:gd name="T18" fmla="*/ 59 w 303"/>
                <a:gd name="T19" fmla="*/ 66 h 303"/>
                <a:gd name="T20" fmla="*/ 61 w 303"/>
                <a:gd name="T21" fmla="*/ 76 h 303"/>
                <a:gd name="T22" fmla="*/ 61 w 303"/>
                <a:gd name="T23" fmla="*/ 77 h 303"/>
                <a:gd name="T24" fmla="*/ 27 w 303"/>
                <a:gd name="T25" fmla="*/ 118 h 303"/>
                <a:gd name="T26" fmla="*/ 26 w 303"/>
                <a:gd name="T27" fmla="*/ 126 h 303"/>
                <a:gd name="T28" fmla="*/ 57 w 303"/>
                <a:gd name="T29" fmla="*/ 179 h 303"/>
                <a:gd name="T30" fmla="*/ 63 w 303"/>
                <a:gd name="T31" fmla="*/ 182 h 303"/>
                <a:gd name="T32" fmla="*/ 117 w 303"/>
                <a:gd name="T33" fmla="*/ 173 h 303"/>
                <a:gd name="T34" fmla="*/ 117 w 303"/>
                <a:gd name="T35" fmla="*/ 173 h 303"/>
                <a:gd name="T36" fmla="*/ 118 w 303"/>
                <a:gd name="T37" fmla="*/ 173 h 303"/>
                <a:gd name="T38" fmla="*/ 126 w 303"/>
                <a:gd name="T39" fmla="*/ 180 h 303"/>
                <a:gd name="T40" fmla="*/ 130 w 303"/>
                <a:gd name="T41" fmla="*/ 186 h 303"/>
                <a:gd name="T42" fmla="*/ 131 w 303"/>
                <a:gd name="T43" fmla="*/ 186 h 303"/>
                <a:gd name="T44" fmla="*/ 122 w 303"/>
                <a:gd name="T45" fmla="*/ 239 h 303"/>
                <a:gd name="T46" fmla="*/ 125 w 303"/>
                <a:gd name="T47" fmla="*/ 246 h 303"/>
                <a:gd name="T48" fmla="*/ 177 w 303"/>
                <a:gd name="T49" fmla="*/ 277 h 303"/>
                <a:gd name="T50" fmla="*/ 180 w 303"/>
                <a:gd name="T51" fmla="*/ 278 h 303"/>
                <a:gd name="T52" fmla="*/ 185 w 303"/>
                <a:gd name="T53" fmla="*/ 276 h 303"/>
                <a:gd name="T54" fmla="*/ 226 w 303"/>
                <a:gd name="T55" fmla="*/ 243 h 303"/>
                <a:gd name="T56" fmla="*/ 227 w 303"/>
                <a:gd name="T57" fmla="*/ 242 h 303"/>
                <a:gd name="T58" fmla="*/ 227 w 303"/>
                <a:gd name="T59" fmla="*/ 242 h 303"/>
                <a:gd name="T60" fmla="*/ 237 w 303"/>
                <a:gd name="T61" fmla="*/ 244 h 303"/>
                <a:gd name="T62" fmla="*/ 247 w 303"/>
                <a:gd name="T63" fmla="*/ 248 h 303"/>
                <a:gd name="T64" fmla="*/ 248 w 303"/>
                <a:gd name="T65" fmla="*/ 248 h 303"/>
                <a:gd name="T66" fmla="*/ 248 w 303"/>
                <a:gd name="T67" fmla="*/ 248 h 303"/>
                <a:gd name="T68" fmla="*/ 266 w 303"/>
                <a:gd name="T69" fmla="*/ 298 h 303"/>
                <a:gd name="T70" fmla="*/ 273 w 303"/>
                <a:gd name="T71" fmla="*/ 303 h 303"/>
                <a:gd name="T72" fmla="*/ 303 w 303"/>
                <a:gd name="T73" fmla="*/ 303 h 303"/>
                <a:gd name="T74" fmla="*/ 303 w 303"/>
                <a:gd name="T75" fmla="*/ 161 h 303"/>
                <a:gd name="T76" fmla="*/ 190 w 303"/>
                <a:gd name="T77" fmla="*/ 11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3" h="303">
                  <a:moveTo>
                    <a:pt x="190" y="115"/>
                  </a:moveTo>
                  <a:cubicBezTo>
                    <a:pt x="187" y="111"/>
                    <a:pt x="187" y="111"/>
                    <a:pt x="187" y="111"/>
                  </a:cubicBezTo>
                  <a:cubicBezTo>
                    <a:pt x="158" y="81"/>
                    <a:pt x="142" y="42"/>
                    <a:pt x="142" y="0"/>
                  </a:cubicBezTo>
                  <a:cubicBezTo>
                    <a:pt x="142" y="0"/>
                    <a:pt x="142" y="0"/>
                    <a:pt x="142" y="0"/>
                  </a:cubicBezTo>
                  <a:cubicBezTo>
                    <a:pt x="0" y="0"/>
                    <a:pt x="0" y="0"/>
                    <a:pt x="0" y="0"/>
                  </a:cubicBezTo>
                  <a:cubicBezTo>
                    <a:pt x="0" y="30"/>
                    <a:pt x="0" y="30"/>
                    <a:pt x="0" y="30"/>
                  </a:cubicBezTo>
                  <a:cubicBezTo>
                    <a:pt x="0" y="33"/>
                    <a:pt x="2" y="36"/>
                    <a:pt x="5" y="37"/>
                  </a:cubicBezTo>
                  <a:cubicBezTo>
                    <a:pt x="55" y="56"/>
                    <a:pt x="55" y="56"/>
                    <a:pt x="55" y="56"/>
                  </a:cubicBezTo>
                  <a:cubicBezTo>
                    <a:pt x="55" y="56"/>
                    <a:pt x="55" y="56"/>
                    <a:pt x="56" y="56"/>
                  </a:cubicBezTo>
                  <a:cubicBezTo>
                    <a:pt x="59" y="66"/>
                    <a:pt x="59" y="66"/>
                    <a:pt x="59" y="66"/>
                  </a:cubicBezTo>
                  <a:cubicBezTo>
                    <a:pt x="61" y="76"/>
                    <a:pt x="61" y="76"/>
                    <a:pt x="61" y="76"/>
                  </a:cubicBezTo>
                  <a:cubicBezTo>
                    <a:pt x="61" y="76"/>
                    <a:pt x="61" y="77"/>
                    <a:pt x="61" y="77"/>
                  </a:cubicBezTo>
                  <a:cubicBezTo>
                    <a:pt x="27" y="118"/>
                    <a:pt x="27" y="118"/>
                    <a:pt x="27" y="118"/>
                  </a:cubicBezTo>
                  <a:cubicBezTo>
                    <a:pt x="25" y="120"/>
                    <a:pt x="25" y="124"/>
                    <a:pt x="26" y="126"/>
                  </a:cubicBezTo>
                  <a:cubicBezTo>
                    <a:pt x="57" y="179"/>
                    <a:pt x="57" y="179"/>
                    <a:pt x="57" y="179"/>
                  </a:cubicBezTo>
                  <a:cubicBezTo>
                    <a:pt x="58" y="181"/>
                    <a:pt x="60" y="182"/>
                    <a:pt x="63" y="182"/>
                  </a:cubicBezTo>
                  <a:cubicBezTo>
                    <a:pt x="117" y="173"/>
                    <a:pt x="117" y="173"/>
                    <a:pt x="117" y="173"/>
                  </a:cubicBezTo>
                  <a:cubicBezTo>
                    <a:pt x="117" y="173"/>
                    <a:pt x="117" y="173"/>
                    <a:pt x="117" y="173"/>
                  </a:cubicBezTo>
                  <a:cubicBezTo>
                    <a:pt x="117" y="173"/>
                    <a:pt x="117" y="173"/>
                    <a:pt x="118" y="173"/>
                  </a:cubicBezTo>
                  <a:cubicBezTo>
                    <a:pt x="126" y="180"/>
                    <a:pt x="126" y="180"/>
                    <a:pt x="126" y="180"/>
                  </a:cubicBezTo>
                  <a:cubicBezTo>
                    <a:pt x="130" y="186"/>
                    <a:pt x="130" y="186"/>
                    <a:pt x="130" y="186"/>
                  </a:cubicBezTo>
                  <a:cubicBezTo>
                    <a:pt x="131" y="186"/>
                    <a:pt x="131" y="186"/>
                    <a:pt x="131" y="186"/>
                  </a:cubicBezTo>
                  <a:cubicBezTo>
                    <a:pt x="122" y="239"/>
                    <a:pt x="122" y="239"/>
                    <a:pt x="122" y="239"/>
                  </a:cubicBezTo>
                  <a:cubicBezTo>
                    <a:pt x="121" y="242"/>
                    <a:pt x="122" y="245"/>
                    <a:pt x="125" y="246"/>
                  </a:cubicBezTo>
                  <a:cubicBezTo>
                    <a:pt x="177" y="277"/>
                    <a:pt x="177" y="277"/>
                    <a:pt x="177" y="277"/>
                  </a:cubicBezTo>
                  <a:cubicBezTo>
                    <a:pt x="178" y="277"/>
                    <a:pt x="179" y="278"/>
                    <a:pt x="180" y="278"/>
                  </a:cubicBezTo>
                  <a:cubicBezTo>
                    <a:pt x="181" y="278"/>
                    <a:pt x="183" y="278"/>
                    <a:pt x="185" y="276"/>
                  </a:cubicBezTo>
                  <a:cubicBezTo>
                    <a:pt x="226" y="243"/>
                    <a:pt x="226" y="243"/>
                    <a:pt x="226" y="243"/>
                  </a:cubicBezTo>
                  <a:cubicBezTo>
                    <a:pt x="227" y="242"/>
                    <a:pt x="227" y="242"/>
                    <a:pt x="227" y="242"/>
                  </a:cubicBezTo>
                  <a:cubicBezTo>
                    <a:pt x="227" y="242"/>
                    <a:pt x="227" y="242"/>
                    <a:pt x="227" y="242"/>
                  </a:cubicBezTo>
                  <a:cubicBezTo>
                    <a:pt x="237" y="244"/>
                    <a:pt x="237" y="244"/>
                    <a:pt x="237" y="244"/>
                  </a:cubicBezTo>
                  <a:cubicBezTo>
                    <a:pt x="247" y="248"/>
                    <a:pt x="247" y="248"/>
                    <a:pt x="247" y="248"/>
                  </a:cubicBezTo>
                  <a:cubicBezTo>
                    <a:pt x="248" y="248"/>
                    <a:pt x="248" y="248"/>
                    <a:pt x="248" y="248"/>
                  </a:cubicBezTo>
                  <a:cubicBezTo>
                    <a:pt x="248" y="248"/>
                    <a:pt x="248" y="248"/>
                    <a:pt x="248" y="248"/>
                  </a:cubicBezTo>
                  <a:cubicBezTo>
                    <a:pt x="266" y="298"/>
                    <a:pt x="266" y="298"/>
                    <a:pt x="266" y="298"/>
                  </a:cubicBezTo>
                  <a:cubicBezTo>
                    <a:pt x="267" y="301"/>
                    <a:pt x="270" y="303"/>
                    <a:pt x="273" y="303"/>
                  </a:cubicBezTo>
                  <a:cubicBezTo>
                    <a:pt x="303" y="303"/>
                    <a:pt x="303" y="303"/>
                    <a:pt x="303" y="303"/>
                  </a:cubicBezTo>
                  <a:cubicBezTo>
                    <a:pt x="303" y="161"/>
                    <a:pt x="303" y="161"/>
                    <a:pt x="303" y="161"/>
                  </a:cubicBezTo>
                  <a:cubicBezTo>
                    <a:pt x="261" y="161"/>
                    <a:pt x="221" y="145"/>
                    <a:pt x="190" y="115"/>
                  </a:cubicBezTo>
                  <a:close/>
                </a:path>
              </a:pathLst>
            </a:custGeom>
            <a:solidFill>
              <a:srgbClr val="73185A"/>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030" name="Freeform 33"/>
            <p:cNvSpPr/>
            <p:nvPr/>
          </p:nvSpPr>
          <p:spPr bwMode="auto">
            <a:xfrm>
              <a:off x="3462304" y="1609725"/>
              <a:ext cx="1084332" cy="1085850"/>
            </a:xfrm>
            <a:custGeom>
              <a:avLst/>
              <a:gdLst>
                <a:gd name="T0" fmla="*/ 188 w 303"/>
                <a:gd name="T1" fmla="*/ 190 h 303"/>
                <a:gd name="T2" fmla="*/ 192 w 303"/>
                <a:gd name="T3" fmla="*/ 186 h 303"/>
                <a:gd name="T4" fmla="*/ 192 w 303"/>
                <a:gd name="T5" fmla="*/ 186 h 303"/>
                <a:gd name="T6" fmla="*/ 303 w 303"/>
                <a:gd name="T7" fmla="*/ 142 h 303"/>
                <a:gd name="T8" fmla="*/ 303 w 303"/>
                <a:gd name="T9" fmla="*/ 142 h 303"/>
                <a:gd name="T10" fmla="*/ 303 w 303"/>
                <a:gd name="T11" fmla="*/ 0 h 303"/>
                <a:gd name="T12" fmla="*/ 273 w 303"/>
                <a:gd name="T13" fmla="*/ 0 h 303"/>
                <a:gd name="T14" fmla="*/ 266 w 303"/>
                <a:gd name="T15" fmla="*/ 5 h 303"/>
                <a:gd name="T16" fmla="*/ 247 w 303"/>
                <a:gd name="T17" fmla="*/ 55 h 303"/>
                <a:gd name="T18" fmla="*/ 247 w 303"/>
                <a:gd name="T19" fmla="*/ 55 h 303"/>
                <a:gd name="T20" fmla="*/ 237 w 303"/>
                <a:gd name="T21" fmla="*/ 58 h 303"/>
                <a:gd name="T22" fmla="*/ 227 w 303"/>
                <a:gd name="T23" fmla="*/ 61 h 303"/>
                <a:gd name="T24" fmla="*/ 226 w 303"/>
                <a:gd name="T25" fmla="*/ 61 h 303"/>
                <a:gd name="T26" fmla="*/ 185 w 303"/>
                <a:gd name="T27" fmla="*/ 27 h 303"/>
                <a:gd name="T28" fmla="*/ 176 w 303"/>
                <a:gd name="T29" fmla="*/ 26 h 303"/>
                <a:gd name="T30" fmla="*/ 124 w 303"/>
                <a:gd name="T31" fmla="*/ 56 h 303"/>
                <a:gd name="T32" fmla="*/ 121 w 303"/>
                <a:gd name="T33" fmla="*/ 64 h 303"/>
                <a:gd name="T34" fmla="*/ 130 w 303"/>
                <a:gd name="T35" fmla="*/ 117 h 303"/>
                <a:gd name="T36" fmla="*/ 130 w 303"/>
                <a:gd name="T37" fmla="*/ 117 h 303"/>
                <a:gd name="T38" fmla="*/ 122 w 303"/>
                <a:gd name="T39" fmla="*/ 126 h 303"/>
                <a:gd name="T40" fmla="*/ 118 w 303"/>
                <a:gd name="T41" fmla="*/ 130 h 303"/>
                <a:gd name="T42" fmla="*/ 117 w 303"/>
                <a:gd name="T43" fmla="*/ 130 h 303"/>
                <a:gd name="T44" fmla="*/ 64 w 303"/>
                <a:gd name="T45" fmla="*/ 121 h 303"/>
                <a:gd name="T46" fmla="*/ 63 w 303"/>
                <a:gd name="T47" fmla="*/ 121 h 303"/>
                <a:gd name="T48" fmla="*/ 57 w 303"/>
                <a:gd name="T49" fmla="*/ 125 h 303"/>
                <a:gd name="T50" fmla="*/ 26 w 303"/>
                <a:gd name="T51" fmla="*/ 177 h 303"/>
                <a:gd name="T52" fmla="*/ 27 w 303"/>
                <a:gd name="T53" fmla="*/ 185 h 303"/>
                <a:gd name="T54" fmla="*/ 61 w 303"/>
                <a:gd name="T55" fmla="*/ 226 h 303"/>
                <a:gd name="T56" fmla="*/ 61 w 303"/>
                <a:gd name="T57" fmla="*/ 227 h 303"/>
                <a:gd name="T58" fmla="*/ 59 w 303"/>
                <a:gd name="T59" fmla="*/ 237 h 303"/>
                <a:gd name="T60" fmla="*/ 56 w 303"/>
                <a:gd name="T61" fmla="*/ 247 h 303"/>
                <a:gd name="T62" fmla="*/ 55 w 303"/>
                <a:gd name="T63" fmla="*/ 247 h 303"/>
                <a:gd name="T64" fmla="*/ 5 w 303"/>
                <a:gd name="T65" fmla="*/ 266 h 303"/>
                <a:gd name="T66" fmla="*/ 0 w 303"/>
                <a:gd name="T67" fmla="*/ 273 h 303"/>
                <a:gd name="T68" fmla="*/ 0 w 303"/>
                <a:gd name="T69" fmla="*/ 303 h 303"/>
                <a:gd name="T70" fmla="*/ 142 w 303"/>
                <a:gd name="T71" fmla="*/ 303 h 303"/>
                <a:gd name="T72" fmla="*/ 188 w 303"/>
                <a:gd name="T73" fmla="*/ 1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88" y="190"/>
                  </a:moveTo>
                  <a:cubicBezTo>
                    <a:pt x="192" y="186"/>
                    <a:pt x="192" y="186"/>
                    <a:pt x="192" y="186"/>
                  </a:cubicBezTo>
                  <a:cubicBezTo>
                    <a:pt x="192" y="186"/>
                    <a:pt x="192" y="186"/>
                    <a:pt x="192" y="186"/>
                  </a:cubicBezTo>
                  <a:cubicBezTo>
                    <a:pt x="222" y="157"/>
                    <a:pt x="262" y="142"/>
                    <a:pt x="303" y="142"/>
                  </a:cubicBezTo>
                  <a:cubicBezTo>
                    <a:pt x="303" y="142"/>
                    <a:pt x="303" y="142"/>
                    <a:pt x="303" y="142"/>
                  </a:cubicBezTo>
                  <a:cubicBezTo>
                    <a:pt x="303" y="0"/>
                    <a:pt x="303" y="0"/>
                    <a:pt x="303" y="0"/>
                  </a:cubicBezTo>
                  <a:cubicBezTo>
                    <a:pt x="273" y="0"/>
                    <a:pt x="273" y="0"/>
                    <a:pt x="273" y="0"/>
                  </a:cubicBezTo>
                  <a:cubicBezTo>
                    <a:pt x="270" y="0"/>
                    <a:pt x="267" y="2"/>
                    <a:pt x="266" y="5"/>
                  </a:cubicBezTo>
                  <a:cubicBezTo>
                    <a:pt x="247" y="55"/>
                    <a:pt x="247" y="55"/>
                    <a:pt x="247" y="55"/>
                  </a:cubicBezTo>
                  <a:cubicBezTo>
                    <a:pt x="247" y="55"/>
                    <a:pt x="247" y="55"/>
                    <a:pt x="247" y="55"/>
                  </a:cubicBezTo>
                  <a:cubicBezTo>
                    <a:pt x="237" y="58"/>
                    <a:pt x="237" y="58"/>
                    <a:pt x="237" y="58"/>
                  </a:cubicBezTo>
                  <a:cubicBezTo>
                    <a:pt x="227" y="61"/>
                    <a:pt x="227" y="61"/>
                    <a:pt x="227" y="61"/>
                  </a:cubicBezTo>
                  <a:cubicBezTo>
                    <a:pt x="227" y="61"/>
                    <a:pt x="226" y="61"/>
                    <a:pt x="226" y="61"/>
                  </a:cubicBezTo>
                  <a:cubicBezTo>
                    <a:pt x="185" y="27"/>
                    <a:pt x="185" y="27"/>
                    <a:pt x="185" y="27"/>
                  </a:cubicBezTo>
                  <a:cubicBezTo>
                    <a:pt x="183" y="25"/>
                    <a:pt x="179" y="24"/>
                    <a:pt x="176" y="26"/>
                  </a:cubicBezTo>
                  <a:cubicBezTo>
                    <a:pt x="124" y="56"/>
                    <a:pt x="124" y="56"/>
                    <a:pt x="124" y="56"/>
                  </a:cubicBezTo>
                  <a:cubicBezTo>
                    <a:pt x="122" y="58"/>
                    <a:pt x="120" y="61"/>
                    <a:pt x="121" y="64"/>
                  </a:cubicBezTo>
                  <a:cubicBezTo>
                    <a:pt x="130" y="117"/>
                    <a:pt x="130" y="117"/>
                    <a:pt x="130" y="117"/>
                  </a:cubicBezTo>
                  <a:cubicBezTo>
                    <a:pt x="130" y="117"/>
                    <a:pt x="130" y="117"/>
                    <a:pt x="130" y="117"/>
                  </a:cubicBezTo>
                  <a:cubicBezTo>
                    <a:pt x="122" y="126"/>
                    <a:pt x="122" y="126"/>
                    <a:pt x="122" y="126"/>
                  </a:cubicBezTo>
                  <a:cubicBezTo>
                    <a:pt x="118" y="130"/>
                    <a:pt x="118" y="130"/>
                    <a:pt x="118" y="130"/>
                  </a:cubicBezTo>
                  <a:cubicBezTo>
                    <a:pt x="117" y="130"/>
                    <a:pt x="117" y="130"/>
                    <a:pt x="117" y="130"/>
                  </a:cubicBezTo>
                  <a:cubicBezTo>
                    <a:pt x="64" y="121"/>
                    <a:pt x="64" y="121"/>
                    <a:pt x="64" y="121"/>
                  </a:cubicBezTo>
                  <a:cubicBezTo>
                    <a:pt x="63" y="121"/>
                    <a:pt x="63" y="121"/>
                    <a:pt x="63" y="121"/>
                  </a:cubicBezTo>
                  <a:cubicBezTo>
                    <a:pt x="60" y="121"/>
                    <a:pt x="58" y="122"/>
                    <a:pt x="57" y="125"/>
                  </a:cubicBezTo>
                  <a:cubicBezTo>
                    <a:pt x="26" y="177"/>
                    <a:pt x="26" y="177"/>
                    <a:pt x="26" y="177"/>
                  </a:cubicBezTo>
                  <a:cubicBezTo>
                    <a:pt x="25" y="179"/>
                    <a:pt x="25" y="183"/>
                    <a:pt x="27" y="185"/>
                  </a:cubicBezTo>
                  <a:cubicBezTo>
                    <a:pt x="61" y="226"/>
                    <a:pt x="61" y="226"/>
                    <a:pt x="61" y="226"/>
                  </a:cubicBezTo>
                  <a:cubicBezTo>
                    <a:pt x="61" y="226"/>
                    <a:pt x="61" y="227"/>
                    <a:pt x="61" y="227"/>
                  </a:cubicBezTo>
                  <a:cubicBezTo>
                    <a:pt x="59" y="237"/>
                    <a:pt x="59" y="237"/>
                    <a:pt x="59" y="237"/>
                  </a:cubicBezTo>
                  <a:cubicBezTo>
                    <a:pt x="56" y="247"/>
                    <a:pt x="56" y="247"/>
                    <a:pt x="56" y="247"/>
                  </a:cubicBezTo>
                  <a:cubicBezTo>
                    <a:pt x="55" y="247"/>
                    <a:pt x="55" y="247"/>
                    <a:pt x="55" y="247"/>
                  </a:cubicBezTo>
                  <a:cubicBezTo>
                    <a:pt x="5" y="266"/>
                    <a:pt x="5" y="266"/>
                    <a:pt x="5" y="266"/>
                  </a:cubicBezTo>
                  <a:cubicBezTo>
                    <a:pt x="2" y="267"/>
                    <a:pt x="0" y="270"/>
                    <a:pt x="0" y="273"/>
                  </a:cubicBezTo>
                  <a:cubicBezTo>
                    <a:pt x="0" y="303"/>
                    <a:pt x="0" y="303"/>
                    <a:pt x="0" y="303"/>
                  </a:cubicBezTo>
                  <a:cubicBezTo>
                    <a:pt x="142" y="303"/>
                    <a:pt x="142" y="303"/>
                    <a:pt x="142" y="303"/>
                  </a:cubicBezTo>
                  <a:cubicBezTo>
                    <a:pt x="142" y="260"/>
                    <a:pt x="158" y="220"/>
                    <a:pt x="188" y="190"/>
                  </a:cubicBezTo>
                  <a:close/>
                </a:path>
              </a:pathLst>
            </a:custGeom>
            <a:solidFill>
              <a:srgbClr val="73185A"/>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031" name="Freeform 34"/>
            <p:cNvSpPr/>
            <p:nvPr/>
          </p:nvSpPr>
          <p:spPr bwMode="auto">
            <a:xfrm>
              <a:off x="4597367" y="1609725"/>
              <a:ext cx="1084332" cy="1085850"/>
            </a:xfrm>
            <a:custGeom>
              <a:avLst/>
              <a:gdLst>
                <a:gd name="T0" fmla="*/ 113 w 303"/>
                <a:gd name="T1" fmla="*/ 188 h 303"/>
                <a:gd name="T2" fmla="*/ 114 w 303"/>
                <a:gd name="T3" fmla="*/ 189 h 303"/>
                <a:gd name="T4" fmla="*/ 116 w 303"/>
                <a:gd name="T5" fmla="*/ 191 h 303"/>
                <a:gd name="T6" fmla="*/ 161 w 303"/>
                <a:gd name="T7" fmla="*/ 303 h 303"/>
                <a:gd name="T8" fmla="*/ 303 w 303"/>
                <a:gd name="T9" fmla="*/ 303 h 303"/>
                <a:gd name="T10" fmla="*/ 303 w 303"/>
                <a:gd name="T11" fmla="*/ 273 h 303"/>
                <a:gd name="T12" fmla="*/ 298 w 303"/>
                <a:gd name="T13" fmla="*/ 266 h 303"/>
                <a:gd name="T14" fmla="*/ 248 w 303"/>
                <a:gd name="T15" fmla="*/ 247 h 303"/>
                <a:gd name="T16" fmla="*/ 248 w 303"/>
                <a:gd name="T17" fmla="*/ 247 h 303"/>
                <a:gd name="T18" fmla="*/ 245 w 303"/>
                <a:gd name="T19" fmla="*/ 237 h 303"/>
                <a:gd name="T20" fmla="*/ 242 w 303"/>
                <a:gd name="T21" fmla="*/ 227 h 303"/>
                <a:gd name="T22" fmla="*/ 242 w 303"/>
                <a:gd name="T23" fmla="*/ 226 h 303"/>
                <a:gd name="T24" fmla="*/ 276 w 303"/>
                <a:gd name="T25" fmla="*/ 185 h 303"/>
                <a:gd name="T26" fmla="*/ 277 w 303"/>
                <a:gd name="T27" fmla="*/ 177 h 303"/>
                <a:gd name="T28" fmla="*/ 247 w 303"/>
                <a:gd name="T29" fmla="*/ 125 h 303"/>
                <a:gd name="T30" fmla="*/ 240 w 303"/>
                <a:gd name="T31" fmla="*/ 121 h 303"/>
                <a:gd name="T32" fmla="*/ 186 w 303"/>
                <a:gd name="T33" fmla="*/ 130 h 303"/>
                <a:gd name="T34" fmla="*/ 186 w 303"/>
                <a:gd name="T35" fmla="*/ 130 h 303"/>
                <a:gd name="T36" fmla="*/ 179 w 303"/>
                <a:gd name="T37" fmla="*/ 124 h 303"/>
                <a:gd name="T38" fmla="*/ 173 w 303"/>
                <a:gd name="T39" fmla="*/ 117 h 303"/>
                <a:gd name="T40" fmla="*/ 173 w 303"/>
                <a:gd name="T41" fmla="*/ 117 h 303"/>
                <a:gd name="T42" fmla="*/ 173 w 303"/>
                <a:gd name="T43" fmla="*/ 117 h 303"/>
                <a:gd name="T44" fmla="*/ 182 w 303"/>
                <a:gd name="T45" fmla="*/ 64 h 303"/>
                <a:gd name="T46" fmla="*/ 178 w 303"/>
                <a:gd name="T47" fmla="*/ 56 h 303"/>
                <a:gd name="T48" fmla="*/ 126 w 303"/>
                <a:gd name="T49" fmla="*/ 26 h 303"/>
                <a:gd name="T50" fmla="*/ 123 w 303"/>
                <a:gd name="T51" fmla="*/ 25 h 303"/>
                <a:gd name="T52" fmla="*/ 118 w 303"/>
                <a:gd name="T53" fmla="*/ 27 h 303"/>
                <a:gd name="T54" fmla="*/ 77 w 303"/>
                <a:gd name="T55" fmla="*/ 60 h 303"/>
                <a:gd name="T56" fmla="*/ 77 w 303"/>
                <a:gd name="T57" fmla="*/ 61 h 303"/>
                <a:gd name="T58" fmla="*/ 76 w 303"/>
                <a:gd name="T59" fmla="*/ 61 h 303"/>
                <a:gd name="T60" fmla="*/ 66 w 303"/>
                <a:gd name="T61" fmla="*/ 58 h 303"/>
                <a:gd name="T62" fmla="*/ 56 w 303"/>
                <a:gd name="T63" fmla="*/ 55 h 303"/>
                <a:gd name="T64" fmla="*/ 56 w 303"/>
                <a:gd name="T65" fmla="*/ 55 h 303"/>
                <a:gd name="T66" fmla="*/ 37 w 303"/>
                <a:gd name="T67" fmla="*/ 5 h 303"/>
                <a:gd name="T68" fmla="*/ 30 w 303"/>
                <a:gd name="T69" fmla="*/ 0 h 303"/>
                <a:gd name="T70" fmla="*/ 0 w 303"/>
                <a:gd name="T71" fmla="*/ 0 h 303"/>
                <a:gd name="T72" fmla="*/ 0 w 303"/>
                <a:gd name="T73" fmla="*/ 142 h 303"/>
                <a:gd name="T74" fmla="*/ 113 w 303"/>
                <a:gd name="T75" fmla="*/ 1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03">
                  <a:moveTo>
                    <a:pt x="113" y="188"/>
                  </a:moveTo>
                  <a:cubicBezTo>
                    <a:pt x="114" y="189"/>
                    <a:pt x="114" y="189"/>
                    <a:pt x="114" y="189"/>
                  </a:cubicBezTo>
                  <a:cubicBezTo>
                    <a:pt x="116" y="191"/>
                    <a:pt x="116" y="191"/>
                    <a:pt x="116" y="191"/>
                  </a:cubicBezTo>
                  <a:cubicBezTo>
                    <a:pt x="145" y="221"/>
                    <a:pt x="161" y="261"/>
                    <a:pt x="161" y="303"/>
                  </a:cubicBezTo>
                  <a:cubicBezTo>
                    <a:pt x="303" y="303"/>
                    <a:pt x="303" y="303"/>
                    <a:pt x="303" y="303"/>
                  </a:cubicBezTo>
                  <a:cubicBezTo>
                    <a:pt x="303" y="273"/>
                    <a:pt x="303" y="273"/>
                    <a:pt x="303" y="273"/>
                  </a:cubicBezTo>
                  <a:cubicBezTo>
                    <a:pt x="303" y="270"/>
                    <a:pt x="301" y="267"/>
                    <a:pt x="298" y="266"/>
                  </a:cubicBezTo>
                  <a:cubicBezTo>
                    <a:pt x="248" y="247"/>
                    <a:pt x="248" y="247"/>
                    <a:pt x="248" y="247"/>
                  </a:cubicBezTo>
                  <a:cubicBezTo>
                    <a:pt x="248" y="247"/>
                    <a:pt x="248" y="247"/>
                    <a:pt x="248" y="247"/>
                  </a:cubicBezTo>
                  <a:cubicBezTo>
                    <a:pt x="245" y="237"/>
                    <a:pt x="245" y="237"/>
                    <a:pt x="245" y="237"/>
                  </a:cubicBezTo>
                  <a:cubicBezTo>
                    <a:pt x="242" y="227"/>
                    <a:pt x="242" y="227"/>
                    <a:pt x="242" y="227"/>
                  </a:cubicBezTo>
                  <a:cubicBezTo>
                    <a:pt x="242" y="227"/>
                    <a:pt x="242" y="226"/>
                    <a:pt x="242" y="226"/>
                  </a:cubicBezTo>
                  <a:cubicBezTo>
                    <a:pt x="276" y="185"/>
                    <a:pt x="276" y="185"/>
                    <a:pt x="276" y="185"/>
                  </a:cubicBezTo>
                  <a:cubicBezTo>
                    <a:pt x="278" y="183"/>
                    <a:pt x="279" y="179"/>
                    <a:pt x="277" y="177"/>
                  </a:cubicBezTo>
                  <a:cubicBezTo>
                    <a:pt x="247" y="125"/>
                    <a:pt x="247" y="125"/>
                    <a:pt x="247" y="125"/>
                  </a:cubicBezTo>
                  <a:cubicBezTo>
                    <a:pt x="245" y="122"/>
                    <a:pt x="243" y="121"/>
                    <a:pt x="240" y="121"/>
                  </a:cubicBezTo>
                  <a:cubicBezTo>
                    <a:pt x="186" y="130"/>
                    <a:pt x="186" y="130"/>
                    <a:pt x="186" y="130"/>
                  </a:cubicBezTo>
                  <a:cubicBezTo>
                    <a:pt x="186" y="130"/>
                    <a:pt x="186" y="130"/>
                    <a:pt x="186" y="130"/>
                  </a:cubicBezTo>
                  <a:cubicBezTo>
                    <a:pt x="179" y="124"/>
                    <a:pt x="179" y="124"/>
                    <a:pt x="179" y="124"/>
                  </a:cubicBezTo>
                  <a:cubicBezTo>
                    <a:pt x="173" y="117"/>
                    <a:pt x="173" y="117"/>
                    <a:pt x="173" y="117"/>
                  </a:cubicBezTo>
                  <a:cubicBezTo>
                    <a:pt x="173" y="117"/>
                    <a:pt x="173" y="117"/>
                    <a:pt x="173" y="117"/>
                  </a:cubicBezTo>
                  <a:cubicBezTo>
                    <a:pt x="173" y="117"/>
                    <a:pt x="173" y="117"/>
                    <a:pt x="173" y="117"/>
                  </a:cubicBezTo>
                  <a:cubicBezTo>
                    <a:pt x="182" y="64"/>
                    <a:pt x="182" y="64"/>
                    <a:pt x="182" y="64"/>
                  </a:cubicBezTo>
                  <a:cubicBezTo>
                    <a:pt x="182" y="61"/>
                    <a:pt x="181" y="58"/>
                    <a:pt x="178" y="56"/>
                  </a:cubicBezTo>
                  <a:cubicBezTo>
                    <a:pt x="126" y="26"/>
                    <a:pt x="126" y="26"/>
                    <a:pt x="126" y="26"/>
                  </a:cubicBezTo>
                  <a:cubicBezTo>
                    <a:pt x="125" y="25"/>
                    <a:pt x="124" y="25"/>
                    <a:pt x="123" y="25"/>
                  </a:cubicBezTo>
                  <a:cubicBezTo>
                    <a:pt x="122" y="25"/>
                    <a:pt x="120" y="25"/>
                    <a:pt x="118" y="27"/>
                  </a:cubicBezTo>
                  <a:cubicBezTo>
                    <a:pt x="77" y="60"/>
                    <a:pt x="77" y="60"/>
                    <a:pt x="77" y="60"/>
                  </a:cubicBezTo>
                  <a:cubicBezTo>
                    <a:pt x="77" y="61"/>
                    <a:pt x="77" y="61"/>
                    <a:pt x="77" y="61"/>
                  </a:cubicBezTo>
                  <a:cubicBezTo>
                    <a:pt x="76" y="61"/>
                    <a:pt x="76" y="61"/>
                    <a:pt x="76" y="61"/>
                  </a:cubicBezTo>
                  <a:cubicBezTo>
                    <a:pt x="66" y="58"/>
                    <a:pt x="66" y="58"/>
                    <a:pt x="66" y="58"/>
                  </a:cubicBezTo>
                  <a:cubicBezTo>
                    <a:pt x="56" y="55"/>
                    <a:pt x="56" y="55"/>
                    <a:pt x="56" y="55"/>
                  </a:cubicBezTo>
                  <a:cubicBezTo>
                    <a:pt x="56" y="55"/>
                    <a:pt x="56" y="55"/>
                    <a:pt x="56" y="55"/>
                  </a:cubicBezTo>
                  <a:cubicBezTo>
                    <a:pt x="37" y="5"/>
                    <a:pt x="37" y="5"/>
                    <a:pt x="37" y="5"/>
                  </a:cubicBezTo>
                  <a:cubicBezTo>
                    <a:pt x="36" y="2"/>
                    <a:pt x="33" y="0"/>
                    <a:pt x="30" y="0"/>
                  </a:cubicBezTo>
                  <a:cubicBezTo>
                    <a:pt x="0" y="0"/>
                    <a:pt x="0" y="0"/>
                    <a:pt x="0" y="0"/>
                  </a:cubicBezTo>
                  <a:cubicBezTo>
                    <a:pt x="0" y="142"/>
                    <a:pt x="0" y="142"/>
                    <a:pt x="0" y="142"/>
                  </a:cubicBezTo>
                  <a:cubicBezTo>
                    <a:pt x="43" y="142"/>
                    <a:pt x="83" y="158"/>
                    <a:pt x="113" y="188"/>
                  </a:cubicBezTo>
                  <a:close/>
                </a:path>
              </a:pathLst>
            </a:custGeom>
            <a:solidFill>
              <a:srgbClr val="73185A"/>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solidFill>
                  <a:schemeClr val="bg1"/>
                </a:solidFill>
                <a:effectLst>
                  <a:innerShdw blurRad="63500" dist="50800" dir="16200000">
                    <a:prstClr val="black">
                      <a:alpha val="50000"/>
                    </a:prstClr>
                  </a:innerShdw>
                </a:effectLst>
                <a:latin typeface="Impact" pitchFamily="34" charset="0"/>
                <a:ea typeface="微软雅黑" pitchFamily="34" charset="-122"/>
              </a:endParaRPr>
            </a:p>
          </p:txBody>
        </p:sp>
      </p:grpSp>
      <p:grpSp>
        <p:nvGrpSpPr>
          <p:cNvPr id="29" name="组合 28"/>
          <p:cNvGrpSpPr/>
          <p:nvPr/>
        </p:nvGrpSpPr>
        <p:grpSpPr>
          <a:xfrm>
            <a:off x="1773312" y="3370943"/>
            <a:ext cx="3643313" cy="2375163"/>
            <a:chOff x="1262063" y="3209925"/>
            <a:chExt cx="4414838" cy="2878137"/>
          </a:xfrm>
          <a:effectLst>
            <a:outerShdw blurRad="63500" dist="25400" dir="2700000" algn="tl" rotWithShape="0">
              <a:prstClr val="black">
                <a:alpha val="20000"/>
              </a:prstClr>
            </a:outerShdw>
          </a:effectLst>
        </p:grpSpPr>
        <p:sp>
          <p:nvSpPr>
            <p:cNvPr id="10" name="Freeform 10"/>
            <p:cNvSpPr/>
            <p:nvPr/>
          </p:nvSpPr>
          <p:spPr bwMode="auto">
            <a:xfrm>
              <a:off x="4810126" y="3209925"/>
              <a:ext cx="866775" cy="539750"/>
            </a:xfrm>
            <a:custGeom>
              <a:avLst/>
              <a:gdLst>
                <a:gd name="T0" fmla="*/ 223 w 231"/>
                <a:gd name="T1" fmla="*/ 32 h 144"/>
                <a:gd name="T2" fmla="*/ 138 w 231"/>
                <a:gd name="T3" fmla="*/ 44 h 144"/>
                <a:gd name="T4" fmla="*/ 126 w 231"/>
                <a:gd name="T5" fmla="*/ 58 h 144"/>
                <a:gd name="T6" fmla="*/ 106 w 231"/>
                <a:gd name="T7" fmla="*/ 78 h 144"/>
                <a:gd name="T8" fmla="*/ 90 w 231"/>
                <a:gd name="T9" fmla="*/ 97 h 144"/>
                <a:gd name="T10" fmla="*/ 74 w 231"/>
                <a:gd name="T11" fmla="*/ 108 h 144"/>
                <a:gd name="T12" fmla="*/ 0 w 231"/>
                <a:gd name="T13" fmla="*/ 141 h 144"/>
                <a:gd name="T14" fmla="*/ 25 w 231"/>
                <a:gd name="T15" fmla="*/ 141 h 144"/>
                <a:gd name="T16" fmla="*/ 22 w 231"/>
                <a:gd name="T17" fmla="*/ 143 h 144"/>
                <a:gd name="T18" fmla="*/ 99 w 231"/>
                <a:gd name="T19" fmla="*/ 131 h 144"/>
                <a:gd name="T20" fmla="*/ 172 w 231"/>
                <a:gd name="T21" fmla="*/ 100 h 144"/>
                <a:gd name="T22" fmla="*/ 223 w 231"/>
                <a:gd name="T23" fmla="*/ 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44">
                  <a:moveTo>
                    <a:pt x="223" y="32"/>
                  </a:moveTo>
                  <a:cubicBezTo>
                    <a:pt x="214" y="18"/>
                    <a:pt x="178" y="0"/>
                    <a:pt x="138" y="44"/>
                  </a:cubicBezTo>
                  <a:cubicBezTo>
                    <a:pt x="136" y="46"/>
                    <a:pt x="128" y="57"/>
                    <a:pt x="126" y="58"/>
                  </a:cubicBezTo>
                  <a:cubicBezTo>
                    <a:pt x="117" y="68"/>
                    <a:pt x="114" y="70"/>
                    <a:pt x="106" y="78"/>
                  </a:cubicBezTo>
                  <a:cubicBezTo>
                    <a:pt x="98" y="86"/>
                    <a:pt x="91" y="96"/>
                    <a:pt x="90" y="97"/>
                  </a:cubicBezTo>
                  <a:cubicBezTo>
                    <a:pt x="88" y="99"/>
                    <a:pt x="80" y="104"/>
                    <a:pt x="74" y="108"/>
                  </a:cubicBezTo>
                  <a:cubicBezTo>
                    <a:pt x="53" y="123"/>
                    <a:pt x="0" y="141"/>
                    <a:pt x="0" y="141"/>
                  </a:cubicBezTo>
                  <a:cubicBezTo>
                    <a:pt x="6" y="142"/>
                    <a:pt x="14" y="142"/>
                    <a:pt x="25" y="141"/>
                  </a:cubicBezTo>
                  <a:cubicBezTo>
                    <a:pt x="23" y="142"/>
                    <a:pt x="22" y="143"/>
                    <a:pt x="22" y="143"/>
                  </a:cubicBezTo>
                  <a:cubicBezTo>
                    <a:pt x="35" y="144"/>
                    <a:pt x="67" y="140"/>
                    <a:pt x="99" y="131"/>
                  </a:cubicBezTo>
                  <a:cubicBezTo>
                    <a:pt x="130" y="125"/>
                    <a:pt x="159" y="114"/>
                    <a:pt x="172" y="100"/>
                  </a:cubicBezTo>
                  <a:cubicBezTo>
                    <a:pt x="199" y="69"/>
                    <a:pt x="231" y="44"/>
                    <a:pt x="223" y="32"/>
                  </a:cubicBez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1" name="Freeform 11"/>
            <p:cNvSpPr/>
            <p:nvPr/>
          </p:nvSpPr>
          <p:spPr bwMode="auto">
            <a:xfrm>
              <a:off x="3328988" y="3292475"/>
              <a:ext cx="2336800" cy="1074738"/>
            </a:xfrm>
            <a:custGeom>
              <a:avLst/>
              <a:gdLst>
                <a:gd name="T0" fmla="*/ 623 w 623"/>
                <a:gd name="T1" fmla="*/ 42 h 287"/>
                <a:gd name="T2" fmla="*/ 536 w 623"/>
                <a:gd name="T3" fmla="*/ 46 h 287"/>
                <a:gd name="T4" fmla="*/ 524 w 623"/>
                <a:gd name="T5" fmla="*/ 62 h 287"/>
                <a:gd name="T6" fmla="*/ 473 w 623"/>
                <a:gd name="T7" fmla="*/ 92 h 287"/>
                <a:gd name="T8" fmla="*/ 398 w 623"/>
                <a:gd name="T9" fmla="*/ 108 h 287"/>
                <a:gd name="T10" fmla="*/ 354 w 623"/>
                <a:gd name="T11" fmla="*/ 100 h 287"/>
                <a:gd name="T12" fmla="*/ 280 w 623"/>
                <a:gd name="T13" fmla="*/ 94 h 287"/>
                <a:gd name="T14" fmla="*/ 355 w 623"/>
                <a:gd name="T15" fmla="*/ 80 h 287"/>
                <a:gd name="T16" fmla="*/ 430 w 623"/>
                <a:gd name="T17" fmla="*/ 58 h 287"/>
                <a:gd name="T18" fmla="*/ 414 w 623"/>
                <a:gd name="T19" fmla="*/ 12 h 287"/>
                <a:gd name="T20" fmla="*/ 290 w 623"/>
                <a:gd name="T21" fmla="*/ 14 h 287"/>
                <a:gd name="T22" fmla="*/ 164 w 623"/>
                <a:gd name="T23" fmla="*/ 13 h 287"/>
                <a:gd name="T24" fmla="*/ 70 w 623"/>
                <a:gd name="T25" fmla="*/ 62 h 287"/>
                <a:gd name="T26" fmla="*/ 4 w 623"/>
                <a:gd name="T27" fmla="*/ 119 h 287"/>
                <a:gd name="T28" fmla="*/ 9 w 623"/>
                <a:gd name="T29" fmla="*/ 126 h 287"/>
                <a:gd name="T30" fmla="*/ 0 w 623"/>
                <a:gd name="T31" fmla="*/ 135 h 287"/>
                <a:gd name="T32" fmla="*/ 61 w 623"/>
                <a:gd name="T33" fmla="*/ 287 h 287"/>
                <a:gd name="T34" fmla="*/ 97 w 623"/>
                <a:gd name="T35" fmla="*/ 252 h 287"/>
                <a:gd name="T36" fmla="*/ 103 w 623"/>
                <a:gd name="T37" fmla="*/ 261 h 287"/>
                <a:gd name="T38" fmla="*/ 158 w 623"/>
                <a:gd name="T39" fmla="*/ 214 h 287"/>
                <a:gd name="T40" fmla="*/ 359 w 623"/>
                <a:gd name="T41" fmla="*/ 199 h 287"/>
                <a:gd name="T42" fmla="*/ 384 w 623"/>
                <a:gd name="T43" fmla="*/ 192 h 287"/>
                <a:gd name="T44" fmla="*/ 514 w 623"/>
                <a:gd name="T45" fmla="*/ 156 h 287"/>
                <a:gd name="T46" fmla="*/ 589 w 623"/>
                <a:gd name="T47" fmla="*/ 84 h 287"/>
                <a:gd name="T48" fmla="*/ 618 w 623"/>
                <a:gd name="T49" fmla="*/ 51 h 287"/>
                <a:gd name="T50" fmla="*/ 623 w 623"/>
                <a:gd name="T51"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87">
                  <a:moveTo>
                    <a:pt x="623" y="42"/>
                  </a:moveTo>
                  <a:cubicBezTo>
                    <a:pt x="618" y="28"/>
                    <a:pt x="577" y="0"/>
                    <a:pt x="536" y="46"/>
                  </a:cubicBezTo>
                  <a:cubicBezTo>
                    <a:pt x="530" y="53"/>
                    <a:pt x="525" y="62"/>
                    <a:pt x="524" y="62"/>
                  </a:cubicBezTo>
                  <a:cubicBezTo>
                    <a:pt x="516" y="62"/>
                    <a:pt x="488" y="80"/>
                    <a:pt x="473" y="92"/>
                  </a:cubicBezTo>
                  <a:cubicBezTo>
                    <a:pt x="461" y="96"/>
                    <a:pt x="417" y="100"/>
                    <a:pt x="398" y="108"/>
                  </a:cubicBezTo>
                  <a:cubicBezTo>
                    <a:pt x="396" y="109"/>
                    <a:pt x="369" y="101"/>
                    <a:pt x="354" y="100"/>
                  </a:cubicBezTo>
                  <a:cubicBezTo>
                    <a:pt x="321" y="96"/>
                    <a:pt x="291" y="101"/>
                    <a:pt x="280" y="94"/>
                  </a:cubicBezTo>
                  <a:cubicBezTo>
                    <a:pt x="256" y="80"/>
                    <a:pt x="255" y="83"/>
                    <a:pt x="355" y="80"/>
                  </a:cubicBezTo>
                  <a:cubicBezTo>
                    <a:pt x="404" y="78"/>
                    <a:pt x="422" y="73"/>
                    <a:pt x="430" y="58"/>
                  </a:cubicBezTo>
                  <a:cubicBezTo>
                    <a:pt x="438" y="44"/>
                    <a:pt x="431" y="18"/>
                    <a:pt x="414" y="12"/>
                  </a:cubicBezTo>
                  <a:cubicBezTo>
                    <a:pt x="387" y="1"/>
                    <a:pt x="338" y="11"/>
                    <a:pt x="290" y="14"/>
                  </a:cubicBezTo>
                  <a:cubicBezTo>
                    <a:pt x="243" y="8"/>
                    <a:pt x="199" y="6"/>
                    <a:pt x="164" y="13"/>
                  </a:cubicBezTo>
                  <a:cubicBezTo>
                    <a:pt x="133" y="20"/>
                    <a:pt x="98" y="37"/>
                    <a:pt x="70" y="62"/>
                  </a:cubicBezTo>
                  <a:cubicBezTo>
                    <a:pt x="54" y="76"/>
                    <a:pt x="28" y="99"/>
                    <a:pt x="4" y="119"/>
                  </a:cubicBezTo>
                  <a:cubicBezTo>
                    <a:pt x="9" y="126"/>
                    <a:pt x="9" y="126"/>
                    <a:pt x="9" y="126"/>
                  </a:cubicBezTo>
                  <a:cubicBezTo>
                    <a:pt x="4" y="130"/>
                    <a:pt x="1" y="133"/>
                    <a:pt x="0" y="135"/>
                  </a:cubicBezTo>
                  <a:cubicBezTo>
                    <a:pt x="61" y="287"/>
                    <a:pt x="61" y="287"/>
                    <a:pt x="61" y="287"/>
                  </a:cubicBezTo>
                  <a:cubicBezTo>
                    <a:pt x="75" y="275"/>
                    <a:pt x="86" y="263"/>
                    <a:pt x="97" y="252"/>
                  </a:cubicBezTo>
                  <a:cubicBezTo>
                    <a:pt x="103" y="261"/>
                    <a:pt x="103" y="261"/>
                    <a:pt x="103" y="261"/>
                  </a:cubicBezTo>
                  <a:cubicBezTo>
                    <a:pt x="115" y="238"/>
                    <a:pt x="151" y="215"/>
                    <a:pt x="158" y="214"/>
                  </a:cubicBezTo>
                  <a:cubicBezTo>
                    <a:pt x="227" y="198"/>
                    <a:pt x="277" y="197"/>
                    <a:pt x="359" y="199"/>
                  </a:cubicBezTo>
                  <a:cubicBezTo>
                    <a:pt x="364" y="199"/>
                    <a:pt x="377" y="195"/>
                    <a:pt x="384" y="192"/>
                  </a:cubicBezTo>
                  <a:cubicBezTo>
                    <a:pt x="427" y="172"/>
                    <a:pt x="479" y="174"/>
                    <a:pt x="514" y="156"/>
                  </a:cubicBezTo>
                  <a:cubicBezTo>
                    <a:pt x="532" y="134"/>
                    <a:pt x="568" y="106"/>
                    <a:pt x="589" y="84"/>
                  </a:cubicBezTo>
                  <a:cubicBezTo>
                    <a:pt x="599" y="73"/>
                    <a:pt x="614" y="56"/>
                    <a:pt x="618" y="51"/>
                  </a:cubicBezTo>
                  <a:cubicBezTo>
                    <a:pt x="619" y="50"/>
                    <a:pt x="623" y="45"/>
                    <a:pt x="623" y="42"/>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2" name="Freeform 12"/>
            <p:cNvSpPr/>
            <p:nvPr/>
          </p:nvSpPr>
          <p:spPr bwMode="auto">
            <a:xfrm>
              <a:off x="4738688" y="3367088"/>
              <a:ext cx="187325" cy="157163"/>
            </a:xfrm>
            <a:custGeom>
              <a:avLst/>
              <a:gdLst>
                <a:gd name="T0" fmla="*/ 40 w 50"/>
                <a:gd name="T1" fmla="*/ 0 h 42"/>
                <a:gd name="T2" fmla="*/ 10 w 50"/>
                <a:gd name="T3" fmla="*/ 2 h 42"/>
                <a:gd name="T4" fmla="*/ 9 w 50"/>
                <a:gd name="T5" fmla="*/ 40 h 42"/>
                <a:gd name="T6" fmla="*/ 43 w 50"/>
                <a:gd name="T7" fmla="*/ 38 h 42"/>
                <a:gd name="T8" fmla="*/ 47 w 50"/>
                <a:gd name="T9" fmla="*/ 30 h 42"/>
                <a:gd name="T10" fmla="*/ 40 w 50"/>
                <a:gd name="T11" fmla="*/ 0 h 42"/>
              </a:gdLst>
              <a:ahLst/>
              <a:cxnLst>
                <a:cxn ang="0">
                  <a:pos x="T0" y="T1"/>
                </a:cxn>
                <a:cxn ang="0">
                  <a:pos x="T2" y="T3"/>
                </a:cxn>
                <a:cxn ang="0">
                  <a:pos x="T4" y="T5"/>
                </a:cxn>
                <a:cxn ang="0">
                  <a:pos x="T6" y="T7"/>
                </a:cxn>
                <a:cxn ang="0">
                  <a:pos x="T8" y="T9"/>
                </a:cxn>
                <a:cxn ang="0">
                  <a:pos x="T10" y="T11"/>
                </a:cxn>
              </a:cxnLst>
              <a:rect l="0" t="0" r="r" b="b"/>
              <a:pathLst>
                <a:path w="50" h="42">
                  <a:moveTo>
                    <a:pt x="40" y="0"/>
                  </a:moveTo>
                  <a:cubicBezTo>
                    <a:pt x="28" y="1"/>
                    <a:pt x="17" y="1"/>
                    <a:pt x="10" y="2"/>
                  </a:cubicBezTo>
                  <a:cubicBezTo>
                    <a:pt x="0" y="3"/>
                    <a:pt x="1" y="33"/>
                    <a:pt x="9" y="40"/>
                  </a:cubicBezTo>
                  <a:cubicBezTo>
                    <a:pt x="17" y="41"/>
                    <a:pt x="36" y="42"/>
                    <a:pt x="43" y="38"/>
                  </a:cubicBezTo>
                  <a:cubicBezTo>
                    <a:pt x="43" y="38"/>
                    <a:pt x="46" y="36"/>
                    <a:pt x="47" y="30"/>
                  </a:cubicBezTo>
                  <a:cubicBezTo>
                    <a:pt x="50" y="16"/>
                    <a:pt x="48" y="3"/>
                    <a:pt x="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3" name="Freeform 13"/>
            <p:cNvSpPr/>
            <p:nvPr/>
          </p:nvSpPr>
          <p:spPr bwMode="auto">
            <a:xfrm>
              <a:off x="5500688" y="3441700"/>
              <a:ext cx="146050" cy="165100"/>
            </a:xfrm>
            <a:custGeom>
              <a:avLst/>
              <a:gdLst>
                <a:gd name="T0" fmla="*/ 23 w 39"/>
                <a:gd name="T1" fmla="*/ 4 h 44"/>
                <a:gd name="T2" fmla="*/ 8 w 39"/>
                <a:gd name="T3" fmla="*/ 24 h 44"/>
                <a:gd name="T4" fmla="*/ 10 w 39"/>
                <a:gd name="T5" fmla="*/ 44 h 44"/>
                <a:gd name="T6" fmla="*/ 39 w 39"/>
                <a:gd name="T7" fmla="*/ 11 h 44"/>
                <a:gd name="T8" fmla="*/ 23 w 39"/>
                <a:gd name="T9" fmla="*/ 4 h 44"/>
              </a:gdLst>
              <a:ahLst/>
              <a:cxnLst>
                <a:cxn ang="0">
                  <a:pos x="T0" y="T1"/>
                </a:cxn>
                <a:cxn ang="0">
                  <a:pos x="T2" y="T3"/>
                </a:cxn>
                <a:cxn ang="0">
                  <a:pos x="T4" y="T5"/>
                </a:cxn>
                <a:cxn ang="0">
                  <a:pos x="T6" y="T7"/>
                </a:cxn>
                <a:cxn ang="0">
                  <a:pos x="T8" y="T9"/>
                </a:cxn>
              </a:cxnLst>
              <a:rect l="0" t="0" r="r" b="b"/>
              <a:pathLst>
                <a:path w="39" h="44">
                  <a:moveTo>
                    <a:pt x="23" y="4"/>
                  </a:moveTo>
                  <a:cubicBezTo>
                    <a:pt x="23" y="4"/>
                    <a:pt x="16" y="12"/>
                    <a:pt x="8" y="24"/>
                  </a:cubicBezTo>
                  <a:cubicBezTo>
                    <a:pt x="0" y="37"/>
                    <a:pt x="10" y="44"/>
                    <a:pt x="10" y="44"/>
                  </a:cubicBezTo>
                  <a:cubicBezTo>
                    <a:pt x="39" y="11"/>
                    <a:pt x="39" y="11"/>
                    <a:pt x="39" y="11"/>
                  </a:cubicBezTo>
                  <a:cubicBezTo>
                    <a:pt x="28" y="0"/>
                    <a:pt x="23" y="4"/>
                    <a:pt x="23"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4" name="Freeform 14"/>
            <p:cNvSpPr/>
            <p:nvPr/>
          </p:nvSpPr>
          <p:spPr bwMode="auto">
            <a:xfrm>
              <a:off x="1787527" y="3656013"/>
              <a:ext cx="2066925" cy="1979613"/>
            </a:xfrm>
            <a:custGeom>
              <a:avLst/>
              <a:gdLst>
                <a:gd name="T0" fmla="*/ 1302 w 1302"/>
                <a:gd name="T1" fmla="*/ 333 h 1247"/>
                <a:gd name="T2" fmla="*/ 997 w 1302"/>
                <a:gd name="T3" fmla="*/ 0 h 1247"/>
                <a:gd name="T4" fmla="*/ 0 w 1302"/>
                <a:gd name="T5" fmla="*/ 914 h 1247"/>
                <a:gd name="T6" fmla="*/ 305 w 1302"/>
                <a:gd name="T7" fmla="*/ 1247 h 1247"/>
                <a:gd name="T8" fmla="*/ 1302 w 1302"/>
                <a:gd name="T9" fmla="*/ 333 h 1247"/>
              </a:gdLst>
              <a:ahLst/>
              <a:cxnLst>
                <a:cxn ang="0">
                  <a:pos x="T0" y="T1"/>
                </a:cxn>
                <a:cxn ang="0">
                  <a:pos x="T2" y="T3"/>
                </a:cxn>
                <a:cxn ang="0">
                  <a:pos x="T4" y="T5"/>
                </a:cxn>
                <a:cxn ang="0">
                  <a:pos x="T6" y="T7"/>
                </a:cxn>
                <a:cxn ang="0">
                  <a:pos x="T8" y="T9"/>
                </a:cxn>
              </a:cxnLst>
              <a:rect l="0" t="0" r="r" b="b"/>
              <a:pathLst>
                <a:path w="1302" h="1247">
                  <a:moveTo>
                    <a:pt x="1302" y="333"/>
                  </a:moveTo>
                  <a:lnTo>
                    <a:pt x="997" y="0"/>
                  </a:lnTo>
                  <a:lnTo>
                    <a:pt x="0" y="914"/>
                  </a:lnTo>
                  <a:lnTo>
                    <a:pt x="305" y="1247"/>
                  </a:lnTo>
                  <a:lnTo>
                    <a:pt x="1302"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5" name="Freeform 15"/>
            <p:cNvSpPr/>
            <p:nvPr/>
          </p:nvSpPr>
          <p:spPr bwMode="auto">
            <a:xfrm>
              <a:off x="1262063" y="3738563"/>
              <a:ext cx="2468563" cy="2349499"/>
            </a:xfrm>
            <a:custGeom>
              <a:avLst/>
              <a:gdLst>
                <a:gd name="T0" fmla="*/ 1555 w 1555"/>
                <a:gd name="T1" fmla="*/ 368 h 1480"/>
                <a:gd name="T2" fmla="*/ 1217 w 1555"/>
                <a:gd name="T3" fmla="*/ 0 h 1480"/>
                <a:gd name="T4" fmla="*/ 0 w 1555"/>
                <a:gd name="T5" fmla="*/ 1114 h 1480"/>
                <a:gd name="T6" fmla="*/ 336 w 1555"/>
                <a:gd name="T7" fmla="*/ 1480 h 1480"/>
                <a:gd name="T8" fmla="*/ 1555 w 1555"/>
                <a:gd name="T9" fmla="*/ 368 h 1480"/>
              </a:gdLst>
              <a:ahLst/>
              <a:cxnLst>
                <a:cxn ang="0">
                  <a:pos x="T0" y="T1"/>
                </a:cxn>
                <a:cxn ang="0">
                  <a:pos x="T2" y="T3"/>
                </a:cxn>
                <a:cxn ang="0">
                  <a:pos x="T4" y="T5"/>
                </a:cxn>
                <a:cxn ang="0">
                  <a:pos x="T6" y="T7"/>
                </a:cxn>
                <a:cxn ang="0">
                  <a:pos x="T8" y="T9"/>
                </a:cxn>
              </a:cxnLst>
              <a:rect l="0" t="0" r="r" b="b"/>
              <a:pathLst>
                <a:path w="1555" h="1480">
                  <a:moveTo>
                    <a:pt x="1555" y="368"/>
                  </a:moveTo>
                  <a:lnTo>
                    <a:pt x="1217" y="0"/>
                  </a:lnTo>
                  <a:lnTo>
                    <a:pt x="0" y="1114"/>
                  </a:lnTo>
                  <a:lnTo>
                    <a:pt x="336" y="1480"/>
                  </a:lnTo>
                  <a:lnTo>
                    <a:pt x="1555" y="36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6" name="Freeform 16"/>
            <p:cNvSpPr/>
            <p:nvPr/>
          </p:nvSpPr>
          <p:spPr bwMode="auto">
            <a:xfrm>
              <a:off x="1262063" y="3738563"/>
              <a:ext cx="2119314" cy="1971675"/>
            </a:xfrm>
            <a:custGeom>
              <a:avLst/>
              <a:gdLst>
                <a:gd name="T0" fmla="*/ 1335 w 1335"/>
                <a:gd name="T1" fmla="*/ 129 h 1242"/>
                <a:gd name="T2" fmla="*/ 1217 w 1335"/>
                <a:gd name="T3" fmla="*/ 0 h 1242"/>
                <a:gd name="T4" fmla="*/ 0 w 1335"/>
                <a:gd name="T5" fmla="*/ 1114 h 1242"/>
                <a:gd name="T6" fmla="*/ 119 w 1335"/>
                <a:gd name="T7" fmla="*/ 1242 h 1242"/>
                <a:gd name="T8" fmla="*/ 1335 w 1335"/>
                <a:gd name="T9" fmla="*/ 129 h 1242"/>
              </a:gdLst>
              <a:ahLst/>
              <a:cxnLst>
                <a:cxn ang="0">
                  <a:pos x="T0" y="T1"/>
                </a:cxn>
                <a:cxn ang="0">
                  <a:pos x="T2" y="T3"/>
                </a:cxn>
                <a:cxn ang="0">
                  <a:pos x="T4" y="T5"/>
                </a:cxn>
                <a:cxn ang="0">
                  <a:pos x="T6" y="T7"/>
                </a:cxn>
                <a:cxn ang="0">
                  <a:pos x="T8" y="T9"/>
                </a:cxn>
              </a:cxnLst>
              <a:rect l="0" t="0" r="r" b="b"/>
              <a:pathLst>
                <a:path w="1335" h="1242">
                  <a:moveTo>
                    <a:pt x="1335" y="129"/>
                  </a:moveTo>
                  <a:lnTo>
                    <a:pt x="1217" y="0"/>
                  </a:lnTo>
                  <a:lnTo>
                    <a:pt x="0" y="1114"/>
                  </a:lnTo>
                  <a:lnTo>
                    <a:pt x="119" y="1242"/>
                  </a:lnTo>
                  <a:lnTo>
                    <a:pt x="1335" y="12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grpSp>
          <p:nvGrpSpPr>
            <p:cNvPr id="28" name="组合 27"/>
            <p:cNvGrpSpPr/>
            <p:nvPr/>
          </p:nvGrpSpPr>
          <p:grpSpPr>
            <a:xfrm>
              <a:off x="3006726" y="3849688"/>
              <a:ext cx="220663" cy="211138"/>
              <a:chOff x="3006726" y="3849688"/>
              <a:chExt cx="220663" cy="211138"/>
            </a:xfrm>
          </p:grpSpPr>
          <p:sp>
            <p:nvSpPr>
              <p:cNvPr id="17" name="Freeform 17"/>
              <p:cNvSpPr/>
              <p:nvPr/>
            </p:nvSpPr>
            <p:spPr bwMode="auto">
              <a:xfrm>
                <a:off x="3114676" y="3849688"/>
                <a:ext cx="112713" cy="112713"/>
              </a:xfrm>
              <a:custGeom>
                <a:avLst/>
                <a:gdLst>
                  <a:gd name="T0" fmla="*/ 11 w 30"/>
                  <a:gd name="T1" fmla="*/ 2 h 30"/>
                  <a:gd name="T2" fmla="*/ 2 w 30"/>
                  <a:gd name="T3" fmla="*/ 19 h 30"/>
                  <a:gd name="T4" fmla="*/ 18 w 30"/>
                  <a:gd name="T5" fmla="*/ 28 h 30"/>
                  <a:gd name="T6" fmla="*/ 28 w 30"/>
                  <a:gd name="T7" fmla="*/ 12 h 30"/>
                  <a:gd name="T8" fmla="*/ 11 w 30"/>
                  <a:gd name="T9" fmla="*/ 2 h 30"/>
                </a:gdLst>
                <a:ahLst/>
                <a:cxnLst>
                  <a:cxn ang="0">
                    <a:pos x="T0" y="T1"/>
                  </a:cxn>
                  <a:cxn ang="0">
                    <a:pos x="T2" y="T3"/>
                  </a:cxn>
                  <a:cxn ang="0">
                    <a:pos x="T4" y="T5"/>
                  </a:cxn>
                  <a:cxn ang="0">
                    <a:pos x="T6" y="T7"/>
                  </a:cxn>
                  <a:cxn ang="0">
                    <a:pos x="T8" y="T9"/>
                  </a:cxn>
                </a:cxnLst>
                <a:rect l="0" t="0" r="r" b="b"/>
                <a:pathLst>
                  <a:path w="30" h="30">
                    <a:moveTo>
                      <a:pt x="11" y="2"/>
                    </a:moveTo>
                    <a:cubicBezTo>
                      <a:pt x="4" y="4"/>
                      <a:pt x="0" y="12"/>
                      <a:pt x="2" y="19"/>
                    </a:cubicBezTo>
                    <a:cubicBezTo>
                      <a:pt x="4" y="26"/>
                      <a:pt x="11" y="30"/>
                      <a:pt x="18" y="28"/>
                    </a:cubicBezTo>
                    <a:cubicBezTo>
                      <a:pt x="25" y="26"/>
                      <a:pt x="30" y="19"/>
                      <a:pt x="28" y="12"/>
                    </a:cubicBezTo>
                    <a:cubicBezTo>
                      <a:pt x="26" y="5"/>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8" name="Freeform 18"/>
              <p:cNvSpPr/>
              <p:nvPr/>
            </p:nvSpPr>
            <p:spPr bwMode="auto">
              <a:xfrm>
                <a:off x="3171826" y="3879850"/>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5"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19" name="Freeform 19"/>
              <p:cNvSpPr/>
              <p:nvPr/>
            </p:nvSpPr>
            <p:spPr bwMode="auto">
              <a:xfrm>
                <a:off x="3175001" y="3902075"/>
                <a:ext cx="22225" cy="23813"/>
              </a:xfrm>
              <a:custGeom>
                <a:avLst/>
                <a:gdLst>
                  <a:gd name="T0" fmla="*/ 3 w 6"/>
                  <a:gd name="T1" fmla="*/ 1 h 6"/>
                  <a:gd name="T2" fmla="*/ 1 w 6"/>
                  <a:gd name="T3" fmla="*/ 4 h 6"/>
                  <a:gd name="T4" fmla="*/ 4 w 6"/>
                  <a:gd name="T5" fmla="*/ 6 h 6"/>
                  <a:gd name="T6" fmla="*/ 6 w 6"/>
                  <a:gd name="T7" fmla="*/ 3 h 6"/>
                  <a:gd name="T8" fmla="*/ 3 w 6"/>
                  <a:gd name="T9" fmla="*/ 1 h 6"/>
                </a:gdLst>
                <a:ahLst/>
                <a:cxnLst>
                  <a:cxn ang="0">
                    <a:pos x="T0" y="T1"/>
                  </a:cxn>
                  <a:cxn ang="0">
                    <a:pos x="T2" y="T3"/>
                  </a:cxn>
                  <a:cxn ang="0">
                    <a:pos x="T4" y="T5"/>
                  </a:cxn>
                  <a:cxn ang="0">
                    <a:pos x="T6" y="T7"/>
                  </a:cxn>
                  <a:cxn ang="0">
                    <a:pos x="T8" y="T9"/>
                  </a:cxn>
                </a:cxnLst>
                <a:rect l="0" t="0" r="r" b="b"/>
                <a:pathLst>
                  <a:path w="6" h="6">
                    <a:moveTo>
                      <a:pt x="3" y="1"/>
                    </a:moveTo>
                    <a:cubicBezTo>
                      <a:pt x="1" y="1"/>
                      <a:pt x="0" y="3"/>
                      <a:pt x="1" y="4"/>
                    </a:cubicBezTo>
                    <a:cubicBezTo>
                      <a:pt x="1" y="5"/>
                      <a:pt x="3" y="6"/>
                      <a:pt x="4" y="6"/>
                    </a:cubicBezTo>
                    <a:cubicBezTo>
                      <a:pt x="5" y="5"/>
                      <a:pt x="6" y="4"/>
                      <a:pt x="6" y="3"/>
                    </a:cubicBezTo>
                    <a:cubicBezTo>
                      <a:pt x="5" y="1"/>
                      <a:pt x="4"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0" name="Freeform 20"/>
              <p:cNvSpPr/>
              <p:nvPr/>
            </p:nvSpPr>
            <p:spPr bwMode="auto">
              <a:xfrm>
                <a:off x="3144838" y="3887788"/>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4"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1" name="Freeform 21"/>
              <p:cNvSpPr/>
              <p:nvPr/>
            </p:nvSpPr>
            <p:spPr bwMode="auto">
              <a:xfrm>
                <a:off x="3149601" y="3910013"/>
                <a:ext cx="22225" cy="22225"/>
              </a:xfrm>
              <a:custGeom>
                <a:avLst/>
                <a:gdLst>
                  <a:gd name="T0" fmla="*/ 2 w 6"/>
                  <a:gd name="T1" fmla="*/ 1 h 6"/>
                  <a:gd name="T2" fmla="*/ 1 w 6"/>
                  <a:gd name="T3" fmla="*/ 4 h 6"/>
                  <a:gd name="T4" fmla="*/ 4 w 6"/>
                  <a:gd name="T5" fmla="*/ 6 h 6"/>
                  <a:gd name="T6" fmla="*/ 6 w 6"/>
                  <a:gd name="T7" fmla="*/ 3 h 6"/>
                  <a:gd name="T8" fmla="*/ 2 w 6"/>
                  <a:gd name="T9" fmla="*/ 1 h 6"/>
                </a:gdLst>
                <a:ahLst/>
                <a:cxnLst>
                  <a:cxn ang="0">
                    <a:pos x="T0" y="T1"/>
                  </a:cxn>
                  <a:cxn ang="0">
                    <a:pos x="T2" y="T3"/>
                  </a:cxn>
                  <a:cxn ang="0">
                    <a:pos x="T4" y="T5"/>
                  </a:cxn>
                  <a:cxn ang="0">
                    <a:pos x="T6" y="T7"/>
                  </a:cxn>
                  <a:cxn ang="0">
                    <a:pos x="T8" y="T9"/>
                  </a:cxn>
                </a:cxnLst>
                <a:rect l="0" t="0" r="r" b="b"/>
                <a:pathLst>
                  <a:path w="6" h="6">
                    <a:moveTo>
                      <a:pt x="2" y="1"/>
                    </a:moveTo>
                    <a:cubicBezTo>
                      <a:pt x="1" y="1"/>
                      <a:pt x="0" y="3"/>
                      <a:pt x="1" y="4"/>
                    </a:cubicBezTo>
                    <a:cubicBezTo>
                      <a:pt x="1" y="5"/>
                      <a:pt x="2" y="6"/>
                      <a:pt x="4" y="6"/>
                    </a:cubicBezTo>
                    <a:cubicBezTo>
                      <a:pt x="5" y="5"/>
                      <a:pt x="6" y="4"/>
                      <a:pt x="6" y="3"/>
                    </a:cubicBezTo>
                    <a:cubicBezTo>
                      <a:pt x="5" y="1"/>
                      <a:pt x="4" y="0"/>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2" name="Freeform 22"/>
              <p:cNvSpPr/>
              <p:nvPr/>
            </p:nvSpPr>
            <p:spPr bwMode="auto">
              <a:xfrm>
                <a:off x="3006726" y="3951288"/>
                <a:ext cx="112713" cy="109538"/>
              </a:xfrm>
              <a:custGeom>
                <a:avLst/>
                <a:gdLst>
                  <a:gd name="T0" fmla="*/ 11 w 30"/>
                  <a:gd name="T1" fmla="*/ 2 h 29"/>
                  <a:gd name="T2" fmla="*/ 2 w 30"/>
                  <a:gd name="T3" fmla="*/ 18 h 29"/>
                  <a:gd name="T4" fmla="*/ 18 w 30"/>
                  <a:gd name="T5" fmla="*/ 27 h 29"/>
                  <a:gd name="T6" fmla="*/ 28 w 30"/>
                  <a:gd name="T7" fmla="*/ 11 h 29"/>
                  <a:gd name="T8" fmla="*/ 11 w 30"/>
                  <a:gd name="T9" fmla="*/ 2 h 29"/>
                </a:gdLst>
                <a:ahLst/>
                <a:cxnLst>
                  <a:cxn ang="0">
                    <a:pos x="T0" y="T1"/>
                  </a:cxn>
                  <a:cxn ang="0">
                    <a:pos x="T2" y="T3"/>
                  </a:cxn>
                  <a:cxn ang="0">
                    <a:pos x="T4" y="T5"/>
                  </a:cxn>
                  <a:cxn ang="0">
                    <a:pos x="T6" y="T7"/>
                  </a:cxn>
                  <a:cxn ang="0">
                    <a:pos x="T8" y="T9"/>
                  </a:cxn>
                </a:cxnLst>
                <a:rect l="0" t="0" r="r" b="b"/>
                <a:pathLst>
                  <a:path w="30" h="29">
                    <a:moveTo>
                      <a:pt x="11" y="2"/>
                    </a:moveTo>
                    <a:cubicBezTo>
                      <a:pt x="4" y="4"/>
                      <a:pt x="0" y="11"/>
                      <a:pt x="2" y="18"/>
                    </a:cubicBezTo>
                    <a:cubicBezTo>
                      <a:pt x="4" y="25"/>
                      <a:pt x="11" y="29"/>
                      <a:pt x="18" y="27"/>
                    </a:cubicBezTo>
                    <a:cubicBezTo>
                      <a:pt x="25" y="25"/>
                      <a:pt x="30" y="18"/>
                      <a:pt x="28" y="11"/>
                    </a:cubicBezTo>
                    <a:cubicBezTo>
                      <a:pt x="26" y="4"/>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3" name="Freeform 23"/>
              <p:cNvSpPr/>
              <p:nvPr/>
            </p:nvSpPr>
            <p:spPr bwMode="auto">
              <a:xfrm>
                <a:off x="3062288" y="3981450"/>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5"/>
                      <a:pt x="2" y="5"/>
                      <a:pt x="3" y="5"/>
                    </a:cubicBezTo>
                    <a:cubicBezTo>
                      <a:pt x="5"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4" name="Freeform 24"/>
              <p:cNvSpPr/>
              <p:nvPr/>
            </p:nvSpPr>
            <p:spPr bwMode="auto">
              <a:xfrm>
                <a:off x="3067051" y="4003675"/>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5" name="Freeform 25"/>
              <p:cNvSpPr/>
              <p:nvPr/>
            </p:nvSpPr>
            <p:spPr bwMode="auto">
              <a:xfrm>
                <a:off x="3036888" y="3989388"/>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0" y="0"/>
                      <a:pt x="0" y="2"/>
                      <a:pt x="0" y="3"/>
                    </a:cubicBezTo>
                    <a:cubicBezTo>
                      <a:pt x="0" y="4"/>
                      <a:pt x="2" y="5"/>
                      <a:pt x="3" y="5"/>
                    </a:cubicBezTo>
                    <a:cubicBezTo>
                      <a:pt x="4"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sp>
            <p:nvSpPr>
              <p:cNvPr id="26" name="Freeform 26"/>
              <p:cNvSpPr/>
              <p:nvPr/>
            </p:nvSpPr>
            <p:spPr bwMode="auto">
              <a:xfrm>
                <a:off x="3040063" y="4011613"/>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ffectLst>
                    <a:outerShdw blurRad="50800" dist="38100" dir="2700000" algn="tl" rotWithShape="0">
                      <a:prstClr val="black">
                        <a:alpha val="40000"/>
                      </a:prstClr>
                    </a:outerShdw>
                  </a:effectLst>
                </a:endParaRPr>
              </a:p>
            </p:txBody>
          </p:sp>
        </p:grpSp>
      </p:grpSp>
      <p:sp>
        <p:nvSpPr>
          <p:cNvPr id="49" name="矩形 48"/>
          <p:cNvSpPr/>
          <p:nvPr/>
        </p:nvSpPr>
        <p:spPr>
          <a:xfrm>
            <a:off x="3839976" y="1737940"/>
            <a:ext cx="314509"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A</a:t>
            </a:r>
            <a:endParaRPr lang="zh-CN" altLang="zh-CN" sz="2000" dirty="0">
              <a:ln w="6350">
                <a:noFill/>
              </a:ln>
              <a:solidFill>
                <a:schemeClr val="bg1"/>
              </a:solidFill>
              <a:latin typeface="Impact" pitchFamily="34" charset="0"/>
              <a:ea typeface="微软雅黑" pitchFamily="34" charset="-122"/>
            </a:endParaRPr>
          </a:p>
        </p:txBody>
      </p:sp>
      <p:sp>
        <p:nvSpPr>
          <p:cNvPr id="50" name="矩形 49"/>
          <p:cNvSpPr/>
          <p:nvPr/>
        </p:nvSpPr>
        <p:spPr>
          <a:xfrm>
            <a:off x="4995718" y="1737940"/>
            <a:ext cx="325730"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B</a:t>
            </a:r>
            <a:endParaRPr lang="zh-CN" altLang="zh-CN" sz="2000" dirty="0">
              <a:ln w="6350">
                <a:noFill/>
              </a:ln>
              <a:solidFill>
                <a:schemeClr val="bg1"/>
              </a:solidFill>
              <a:latin typeface="Impact" pitchFamily="34" charset="0"/>
              <a:ea typeface="微软雅黑" pitchFamily="34" charset="-122"/>
            </a:endParaRPr>
          </a:p>
        </p:txBody>
      </p:sp>
      <p:sp>
        <p:nvSpPr>
          <p:cNvPr id="52" name="矩形 51"/>
          <p:cNvSpPr/>
          <p:nvPr/>
        </p:nvSpPr>
        <p:spPr>
          <a:xfrm>
            <a:off x="3839976" y="2768787"/>
            <a:ext cx="327333"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D</a:t>
            </a:r>
            <a:endParaRPr lang="zh-CN" altLang="zh-CN" sz="2000" dirty="0">
              <a:ln w="6350">
                <a:noFill/>
              </a:ln>
              <a:solidFill>
                <a:schemeClr val="bg1"/>
              </a:solidFill>
              <a:latin typeface="Impact" pitchFamily="34" charset="0"/>
              <a:ea typeface="微软雅黑" pitchFamily="34" charset="-122"/>
            </a:endParaRPr>
          </a:p>
        </p:txBody>
      </p:sp>
      <p:sp>
        <p:nvSpPr>
          <p:cNvPr id="53" name="矩形 52"/>
          <p:cNvSpPr/>
          <p:nvPr/>
        </p:nvSpPr>
        <p:spPr>
          <a:xfrm>
            <a:off x="4994916" y="2768787"/>
            <a:ext cx="327333"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C</a:t>
            </a:r>
            <a:endParaRPr lang="zh-CN" altLang="zh-CN" sz="2000" dirty="0">
              <a:ln w="6350">
                <a:noFill/>
              </a:ln>
              <a:solidFill>
                <a:schemeClr val="bg1"/>
              </a:solidFill>
              <a:latin typeface="Impact" pitchFamily="34" charset="0"/>
              <a:ea typeface="微软雅黑" pitchFamily="34" charset="-122"/>
            </a:endParaRPr>
          </a:p>
        </p:txBody>
      </p:sp>
      <p:sp>
        <p:nvSpPr>
          <p:cNvPr id="87" name="矩形 86"/>
          <p:cNvSpPr/>
          <p:nvPr/>
        </p:nvSpPr>
        <p:spPr>
          <a:xfrm>
            <a:off x="4069298" y="2267651"/>
            <a:ext cx="1005403" cy="324641"/>
          </a:xfrm>
          <a:prstGeom prst="rect">
            <a:avLst/>
          </a:prstGeom>
        </p:spPr>
        <p:txBody>
          <a:bodyPr wrap="none" tIns="0" bIns="0">
            <a:spAutoFit/>
          </a:bodyPr>
          <a:lstStyle/>
          <a:p>
            <a:pPr algn="ctr">
              <a:lnSpc>
                <a:spcPct val="150000"/>
              </a:lnSpc>
            </a:pPr>
            <a:r>
              <a:rPr lang="zh-CN" altLang="en-US" sz="1600" b="1" dirty="0">
                <a:ln w="6350">
                  <a:noFill/>
                </a:ln>
                <a:solidFill>
                  <a:srgbClr val="73185A"/>
                </a:solidFill>
                <a:latin typeface="Impact" pitchFamily="34" charset="0"/>
                <a:ea typeface="微软雅黑" pitchFamily="34" charset="-122"/>
              </a:rPr>
              <a:t>主要贡献</a:t>
            </a:r>
          </a:p>
        </p:txBody>
      </p:sp>
      <p:sp>
        <p:nvSpPr>
          <p:cNvPr id="90" name="任意多边形 89"/>
          <p:cNvSpPr/>
          <p:nvPr/>
        </p:nvSpPr>
        <p:spPr>
          <a:xfrm flipH="1">
            <a:off x="5385260" y="1378534"/>
            <a:ext cx="808666"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73185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任意多边形 91"/>
          <p:cNvSpPr/>
          <p:nvPr/>
        </p:nvSpPr>
        <p:spPr>
          <a:xfrm flipH="1" flipV="1">
            <a:off x="5638800" y="3105483"/>
            <a:ext cx="804252" cy="263192"/>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73185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Rectangle 66"/>
          <p:cNvSpPr>
            <a:spLocks noChangeArrowheads="1"/>
          </p:cNvSpPr>
          <p:nvPr/>
        </p:nvSpPr>
        <p:spPr bwMode="auto">
          <a:xfrm>
            <a:off x="6300192" y="1595128"/>
            <a:ext cx="20882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通过构建深度联合矩阵分解模型来学习药物和靶点的高阶抽象特征，使得学</a:t>
            </a:r>
            <a:r>
              <a:rPr lang="zh-CN" altLang="en-US" sz="1000" dirty="0">
                <a:solidFill>
                  <a:srgbClr val="73185A"/>
                </a:solidFill>
                <a:latin typeface="Arial" pitchFamily="34" charset="0"/>
                <a:ea typeface="微软雅黑" pitchFamily="34" charset="-122"/>
              </a:rPr>
              <a:t>到</a:t>
            </a:r>
            <a:r>
              <a:rPr lang="zh-CN" altLang="en-US" sz="1000" dirty="0" smtClean="0">
                <a:solidFill>
                  <a:srgbClr val="73185A"/>
                </a:solidFill>
                <a:latin typeface="Arial" pitchFamily="34" charset="0"/>
                <a:ea typeface="微软雅黑" pitchFamily="34" charset="-122"/>
              </a:rPr>
              <a:t>的</a:t>
            </a:r>
            <a:r>
              <a:rPr lang="zh-CN" altLang="en-US" sz="1000" dirty="0">
                <a:solidFill>
                  <a:srgbClr val="73185A"/>
                </a:solidFill>
                <a:latin typeface="Arial" pitchFamily="34" charset="0"/>
                <a:ea typeface="微软雅黑" pitchFamily="34" charset="-122"/>
              </a:rPr>
              <a:t>隐变量</a:t>
            </a:r>
            <a:r>
              <a:rPr lang="zh-CN" altLang="en-US" sz="1000" dirty="0" smtClean="0">
                <a:solidFill>
                  <a:srgbClr val="73185A"/>
                </a:solidFill>
                <a:latin typeface="Arial" pitchFamily="34" charset="0"/>
                <a:ea typeface="微软雅黑" pitchFamily="34" charset="-122"/>
              </a:rPr>
              <a:t>能更有效地表征药物和靶点。</a:t>
            </a:r>
            <a:endParaRPr lang="zh-CN" altLang="zh-CN" sz="1000" dirty="0">
              <a:solidFill>
                <a:srgbClr val="73185A"/>
              </a:solidFill>
              <a:latin typeface="Arial" pitchFamily="34" charset="0"/>
              <a:ea typeface="微软雅黑" pitchFamily="34" charset="-122"/>
            </a:endParaRPr>
          </a:p>
        </p:txBody>
      </p:sp>
      <p:sp>
        <p:nvSpPr>
          <p:cNvPr id="94" name="圆角矩形 93"/>
          <p:cNvSpPr/>
          <p:nvPr/>
        </p:nvSpPr>
        <p:spPr>
          <a:xfrm>
            <a:off x="6300192" y="1264705"/>
            <a:ext cx="1052375"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特征学习</a:t>
            </a:r>
            <a:endParaRPr lang="zh-CN" altLang="en-US" sz="1000" b="1" dirty="0">
              <a:ln w="6350">
                <a:noFill/>
              </a:ln>
              <a:solidFill>
                <a:schemeClr val="bg1"/>
              </a:solidFill>
              <a:latin typeface="Impact" pitchFamily="34" charset="0"/>
              <a:ea typeface="微软雅黑" pitchFamily="34" charset="-122"/>
            </a:endParaRPr>
          </a:p>
        </p:txBody>
      </p:sp>
      <p:sp>
        <p:nvSpPr>
          <p:cNvPr id="95" name="Rectangle 66"/>
          <p:cNvSpPr>
            <a:spLocks noChangeArrowheads="1"/>
          </p:cNvSpPr>
          <p:nvPr/>
        </p:nvSpPr>
        <p:spPr bwMode="auto">
          <a:xfrm>
            <a:off x="6565169" y="3582678"/>
            <a:ext cx="208823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利用</a:t>
            </a:r>
            <a:r>
              <a:rPr lang="zh-CN" altLang="en-US" sz="1000" dirty="0" smtClean="0">
                <a:solidFill>
                  <a:srgbClr val="73185A"/>
                </a:solidFill>
                <a:latin typeface="Arial" pitchFamily="34" charset="0"/>
                <a:ea typeface="微软雅黑" pitchFamily="34" charset="-122"/>
              </a:rPr>
              <a:t>多</a:t>
            </a:r>
            <a:r>
              <a:rPr lang="zh-CN" altLang="en-US" sz="1000" dirty="0">
                <a:solidFill>
                  <a:srgbClr val="73185A"/>
                </a:solidFill>
                <a:latin typeface="Arial" pitchFamily="34" charset="0"/>
                <a:ea typeface="微软雅黑" pitchFamily="34" charset="-122"/>
              </a:rPr>
              <a:t>层感知机对</a:t>
            </a:r>
            <a:r>
              <a:rPr lang="zh-CN" altLang="en-US" sz="1000" dirty="0" smtClean="0">
                <a:solidFill>
                  <a:srgbClr val="73185A"/>
                </a:solidFill>
                <a:latin typeface="Arial" pitchFamily="34" charset="0"/>
                <a:ea typeface="微软雅黑" pitchFamily="34" charset="-122"/>
              </a:rPr>
              <a:t>药物和靶点间的非线性关联进行研究，使得最终的关联预测结果更有意义。</a:t>
            </a:r>
            <a:endParaRPr lang="zh-CN" altLang="zh-CN" sz="1000" dirty="0">
              <a:solidFill>
                <a:srgbClr val="73185A"/>
              </a:solidFill>
              <a:latin typeface="Arial" pitchFamily="34" charset="0"/>
              <a:ea typeface="微软雅黑" pitchFamily="34" charset="-122"/>
            </a:endParaRPr>
          </a:p>
        </p:txBody>
      </p:sp>
      <p:sp>
        <p:nvSpPr>
          <p:cNvPr id="96" name="圆角矩形 95"/>
          <p:cNvSpPr/>
          <p:nvPr/>
        </p:nvSpPr>
        <p:spPr>
          <a:xfrm>
            <a:off x="6565169" y="3252255"/>
            <a:ext cx="1103175"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非线性关联研究</a:t>
            </a:r>
            <a:endParaRPr lang="zh-CN" altLang="en-US" sz="1000" b="1" dirty="0">
              <a:ln w="6350">
                <a:noFill/>
              </a:ln>
              <a:solidFill>
                <a:schemeClr val="bg1"/>
              </a:solidFill>
              <a:latin typeface="Impact" pitchFamily="34" charset="0"/>
              <a:ea typeface="微软雅黑" pitchFamily="34" charset="-122"/>
            </a:endParaRPr>
          </a:p>
        </p:txBody>
      </p:sp>
      <p:sp>
        <p:nvSpPr>
          <p:cNvPr id="97" name="Rectangle 66"/>
          <p:cNvSpPr>
            <a:spLocks noChangeArrowheads="1"/>
          </p:cNvSpPr>
          <p:nvPr/>
        </p:nvSpPr>
        <p:spPr bwMode="auto">
          <a:xfrm>
            <a:off x="832842" y="1595128"/>
            <a:ext cx="2088232"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本文将药物和靶点的大规模辅助信息数据构建为药物和靶点的异质信息网络，充分地挖掘了该异质网络内部的有效信息，对辅助信息数据进行了高效地利用。</a:t>
            </a:r>
            <a:endParaRPr lang="zh-CN" altLang="zh-CN" sz="1000" dirty="0">
              <a:solidFill>
                <a:srgbClr val="73185A"/>
              </a:solidFill>
              <a:latin typeface="Arial" pitchFamily="34" charset="0"/>
              <a:ea typeface="微软雅黑" pitchFamily="34" charset="-122"/>
            </a:endParaRPr>
          </a:p>
        </p:txBody>
      </p:sp>
      <p:sp>
        <p:nvSpPr>
          <p:cNvPr id="98" name="圆角矩形 97"/>
          <p:cNvSpPr/>
          <p:nvPr/>
        </p:nvSpPr>
        <p:spPr>
          <a:xfrm>
            <a:off x="1804392" y="1264705"/>
            <a:ext cx="1052375"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数据利用</a:t>
            </a:r>
            <a:endParaRPr lang="zh-CN" altLang="en-US" sz="1000" b="1" dirty="0">
              <a:ln w="6350">
                <a:noFill/>
              </a:ln>
              <a:solidFill>
                <a:schemeClr val="bg1"/>
              </a:solidFill>
              <a:latin typeface="Impact" pitchFamily="34" charset="0"/>
              <a:ea typeface="微软雅黑" pitchFamily="34" charset="-122"/>
            </a:endParaRPr>
          </a:p>
        </p:txBody>
      </p:sp>
      <p:sp>
        <p:nvSpPr>
          <p:cNvPr id="99" name="Rectangle 66"/>
          <p:cNvSpPr>
            <a:spLocks noChangeArrowheads="1"/>
          </p:cNvSpPr>
          <p:nvPr/>
        </p:nvSpPr>
        <p:spPr bwMode="auto">
          <a:xfrm>
            <a:off x="537056" y="3582678"/>
            <a:ext cx="208823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本文构建了一个混合深度联合矩阵分解表征模型，该模型能够显著提升药物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靶点关联预测的效果。</a:t>
            </a:r>
            <a:endParaRPr lang="zh-CN" altLang="zh-CN" sz="1000" dirty="0">
              <a:solidFill>
                <a:srgbClr val="73185A"/>
              </a:solidFill>
              <a:latin typeface="Arial" pitchFamily="34" charset="0"/>
              <a:ea typeface="微软雅黑" pitchFamily="34" charset="-122"/>
            </a:endParaRPr>
          </a:p>
        </p:txBody>
      </p:sp>
      <p:sp>
        <p:nvSpPr>
          <p:cNvPr id="100" name="圆角矩形 99"/>
          <p:cNvSpPr/>
          <p:nvPr/>
        </p:nvSpPr>
        <p:spPr>
          <a:xfrm>
            <a:off x="1508606" y="3252255"/>
            <a:ext cx="1052375"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表征模型构建</a:t>
            </a:r>
            <a:endParaRPr lang="zh-CN" altLang="en-US" sz="1000" b="1" dirty="0">
              <a:ln w="6350">
                <a:noFill/>
              </a:ln>
              <a:solidFill>
                <a:schemeClr val="bg1"/>
              </a:solidFill>
              <a:latin typeface="Impact" pitchFamily="34" charset="0"/>
              <a:ea typeface="微软雅黑" pitchFamily="34" charset="-122"/>
            </a:endParaRPr>
          </a:p>
        </p:txBody>
      </p:sp>
      <p:sp>
        <p:nvSpPr>
          <p:cNvPr id="51" name="矩形 50"/>
          <p:cNvSpPr/>
          <p:nvPr/>
        </p:nvSpPr>
        <p:spPr>
          <a:xfrm>
            <a:off x="366263" y="374512"/>
            <a:ext cx="1107996" cy="336695"/>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本文主要贡献</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6</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2816">
        <p15:prstTrans prst="pageCurlDouble"/>
      </p:transition>
    </mc:Choice>
    <mc:Fallback xmlns="">
      <p:transition spd="slow" advTm="2281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7"/>
          <p:cNvSpPr>
            <a:spLocks noEditPoints="1"/>
          </p:cNvSpPr>
          <p:nvPr/>
        </p:nvSpPr>
        <p:spPr bwMode="auto">
          <a:xfrm>
            <a:off x="0" y="1216695"/>
            <a:ext cx="3926075" cy="3925218"/>
          </a:xfrm>
          <a:custGeom>
            <a:avLst/>
            <a:gdLst>
              <a:gd name="T0" fmla="*/ 664 w 2291"/>
              <a:gd name="T1" fmla="*/ 482 h 2291"/>
              <a:gd name="T2" fmla="*/ 482 w 2291"/>
              <a:gd name="T3" fmla="*/ 664 h 2291"/>
              <a:gd name="T4" fmla="*/ 451 w 2291"/>
              <a:gd name="T5" fmla="*/ 853 h 2291"/>
              <a:gd name="T6" fmla="*/ 576 w 2291"/>
              <a:gd name="T7" fmla="*/ 729 h 2291"/>
              <a:gd name="T8" fmla="*/ 729 w 2291"/>
              <a:gd name="T9" fmla="*/ 577 h 2291"/>
              <a:gd name="T10" fmla="*/ 853 w 2291"/>
              <a:gd name="T11" fmla="*/ 450 h 2291"/>
              <a:gd name="T12" fmla="*/ 2254 w 2291"/>
              <a:gd name="T13" fmla="*/ 2118 h 2291"/>
              <a:gd name="T14" fmla="*/ 1841 w 2291"/>
              <a:gd name="T15" fmla="*/ 1706 h 2291"/>
              <a:gd name="T16" fmla="*/ 2083 w 2291"/>
              <a:gd name="T17" fmla="*/ 1040 h 2291"/>
              <a:gd name="T18" fmla="*/ 2003 w 2291"/>
              <a:gd name="T19" fmla="*/ 643 h 2291"/>
              <a:gd name="T20" fmla="*/ 1777 w 2291"/>
              <a:gd name="T21" fmla="*/ 305 h 2291"/>
              <a:gd name="T22" fmla="*/ 1041 w 2291"/>
              <a:gd name="T23" fmla="*/ 0 h 2291"/>
              <a:gd name="T24" fmla="*/ 79 w 2291"/>
              <a:gd name="T25" fmla="*/ 643 h 2291"/>
              <a:gd name="T26" fmla="*/ 77 w 2291"/>
              <a:gd name="T27" fmla="*/ 1433 h 2291"/>
              <a:gd name="T28" fmla="*/ 304 w 2291"/>
              <a:gd name="T29" fmla="*/ 1776 h 2291"/>
              <a:gd name="T30" fmla="*/ 643 w 2291"/>
              <a:gd name="T31" fmla="*/ 2003 h 2291"/>
              <a:gd name="T32" fmla="*/ 643 w 2291"/>
              <a:gd name="T33" fmla="*/ 2003 h 2291"/>
              <a:gd name="T34" fmla="*/ 1439 w 2291"/>
              <a:gd name="T35" fmla="*/ 2003 h 2291"/>
              <a:gd name="T36" fmla="*/ 2119 w 2291"/>
              <a:gd name="T37" fmla="*/ 2255 h 2291"/>
              <a:gd name="T38" fmla="*/ 2254 w 2291"/>
              <a:gd name="T39" fmla="*/ 2118 h 2291"/>
              <a:gd name="T40" fmla="*/ 1643 w 2291"/>
              <a:gd name="T41" fmla="*/ 1642 h 2291"/>
              <a:gd name="T42" fmla="*/ 1366 w 2291"/>
              <a:gd name="T43" fmla="*/ 1826 h 2291"/>
              <a:gd name="T44" fmla="*/ 716 w 2291"/>
              <a:gd name="T45" fmla="*/ 1826 h 2291"/>
              <a:gd name="T46" fmla="*/ 440 w 2291"/>
              <a:gd name="T47" fmla="*/ 1642 h 2291"/>
              <a:gd name="T48" fmla="*/ 440 w 2291"/>
              <a:gd name="T49" fmla="*/ 1642 h 2291"/>
              <a:gd name="T50" fmla="*/ 253 w 2291"/>
              <a:gd name="T51" fmla="*/ 1361 h 2291"/>
              <a:gd name="T52" fmla="*/ 255 w 2291"/>
              <a:gd name="T53" fmla="*/ 715 h 2291"/>
              <a:gd name="T54" fmla="*/ 1041 w 2291"/>
              <a:gd name="T55" fmla="*/ 191 h 2291"/>
              <a:gd name="T56" fmla="*/ 1642 w 2291"/>
              <a:gd name="T57" fmla="*/ 440 h 2291"/>
              <a:gd name="T58" fmla="*/ 1828 w 2291"/>
              <a:gd name="T59" fmla="*/ 715 h 2291"/>
              <a:gd name="T60" fmla="*/ 1891 w 2291"/>
              <a:gd name="T61" fmla="*/ 1040 h 2291"/>
              <a:gd name="T62" fmla="*/ 1643 w 2291"/>
              <a:gd name="T63" fmla="*/ 1642 h 2291"/>
              <a:gd name="T64" fmla="*/ 1657 w 2291"/>
              <a:gd name="T65" fmla="*/ 984 h 2291"/>
              <a:gd name="T66" fmla="*/ 1557 w 2291"/>
              <a:gd name="T67" fmla="*/ 1254 h 2291"/>
              <a:gd name="T68" fmla="*/ 1437 w 2291"/>
              <a:gd name="T69" fmla="*/ 1435 h 2291"/>
              <a:gd name="T70" fmla="*/ 1041 w 2291"/>
              <a:gd name="T71" fmla="*/ 1600 h 2291"/>
              <a:gd name="T72" fmla="*/ 1041 w 2291"/>
              <a:gd name="T73" fmla="*/ 1715 h 2291"/>
              <a:gd name="T74" fmla="*/ 1518 w 2291"/>
              <a:gd name="T75" fmla="*/ 1517 h 2291"/>
              <a:gd name="T76" fmla="*/ 1663 w 2291"/>
              <a:gd name="T77" fmla="*/ 1298 h 2291"/>
              <a:gd name="T78" fmla="*/ 1657 w 2291"/>
              <a:gd name="T79" fmla="*/ 98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91" h="2291">
                <a:moveTo>
                  <a:pt x="778" y="420"/>
                </a:moveTo>
                <a:cubicBezTo>
                  <a:pt x="738" y="438"/>
                  <a:pt x="700" y="457"/>
                  <a:pt x="664" y="482"/>
                </a:cubicBezTo>
                <a:cubicBezTo>
                  <a:pt x="629" y="506"/>
                  <a:pt x="594" y="534"/>
                  <a:pt x="564" y="564"/>
                </a:cubicBezTo>
                <a:cubicBezTo>
                  <a:pt x="533" y="596"/>
                  <a:pt x="506" y="629"/>
                  <a:pt x="482" y="664"/>
                </a:cubicBezTo>
                <a:cubicBezTo>
                  <a:pt x="459" y="700"/>
                  <a:pt x="437" y="738"/>
                  <a:pt x="420" y="778"/>
                </a:cubicBezTo>
                <a:cubicBezTo>
                  <a:pt x="409" y="807"/>
                  <a:pt x="422" y="841"/>
                  <a:pt x="451" y="853"/>
                </a:cubicBezTo>
                <a:cubicBezTo>
                  <a:pt x="480" y="866"/>
                  <a:pt x="513" y="852"/>
                  <a:pt x="525" y="824"/>
                </a:cubicBezTo>
                <a:cubicBezTo>
                  <a:pt x="540" y="791"/>
                  <a:pt x="558" y="759"/>
                  <a:pt x="576" y="729"/>
                </a:cubicBezTo>
                <a:cubicBezTo>
                  <a:pt x="597" y="698"/>
                  <a:pt x="620" y="669"/>
                  <a:pt x="645" y="645"/>
                </a:cubicBezTo>
                <a:cubicBezTo>
                  <a:pt x="672" y="619"/>
                  <a:pt x="699" y="596"/>
                  <a:pt x="729" y="577"/>
                </a:cubicBezTo>
                <a:cubicBezTo>
                  <a:pt x="759" y="556"/>
                  <a:pt x="790" y="539"/>
                  <a:pt x="823" y="525"/>
                </a:cubicBezTo>
                <a:cubicBezTo>
                  <a:pt x="852" y="513"/>
                  <a:pt x="866" y="479"/>
                  <a:pt x="853" y="450"/>
                </a:cubicBezTo>
                <a:cubicBezTo>
                  <a:pt x="841" y="421"/>
                  <a:pt x="807" y="408"/>
                  <a:pt x="778" y="420"/>
                </a:cubicBezTo>
                <a:close/>
                <a:moveTo>
                  <a:pt x="2254" y="2118"/>
                </a:moveTo>
                <a:cubicBezTo>
                  <a:pt x="2254" y="2118"/>
                  <a:pt x="2254" y="2118"/>
                  <a:pt x="2254" y="2118"/>
                </a:cubicBezTo>
                <a:cubicBezTo>
                  <a:pt x="1841" y="1706"/>
                  <a:pt x="1841" y="1706"/>
                  <a:pt x="1841" y="1706"/>
                </a:cubicBezTo>
                <a:cubicBezTo>
                  <a:pt x="1908" y="1626"/>
                  <a:pt x="1963" y="1536"/>
                  <a:pt x="2003" y="1440"/>
                </a:cubicBezTo>
                <a:cubicBezTo>
                  <a:pt x="2054" y="1315"/>
                  <a:pt x="2083" y="1182"/>
                  <a:pt x="2083" y="1040"/>
                </a:cubicBezTo>
                <a:cubicBezTo>
                  <a:pt x="2083" y="902"/>
                  <a:pt x="2054" y="769"/>
                  <a:pt x="2005" y="648"/>
                </a:cubicBezTo>
                <a:cubicBezTo>
                  <a:pt x="2003" y="643"/>
                  <a:pt x="2003" y="643"/>
                  <a:pt x="2003" y="643"/>
                </a:cubicBezTo>
                <a:cubicBezTo>
                  <a:pt x="1950" y="518"/>
                  <a:pt x="1876" y="404"/>
                  <a:pt x="1781" y="309"/>
                </a:cubicBezTo>
                <a:cubicBezTo>
                  <a:pt x="1777" y="305"/>
                  <a:pt x="1777" y="305"/>
                  <a:pt x="1777" y="305"/>
                </a:cubicBezTo>
                <a:cubicBezTo>
                  <a:pt x="1681" y="208"/>
                  <a:pt x="1567" y="131"/>
                  <a:pt x="1439" y="78"/>
                </a:cubicBezTo>
                <a:cubicBezTo>
                  <a:pt x="1315" y="28"/>
                  <a:pt x="1181" y="0"/>
                  <a:pt x="1041" y="0"/>
                </a:cubicBezTo>
                <a:cubicBezTo>
                  <a:pt x="753" y="0"/>
                  <a:pt x="493" y="115"/>
                  <a:pt x="304" y="305"/>
                </a:cubicBezTo>
                <a:cubicBezTo>
                  <a:pt x="208" y="400"/>
                  <a:pt x="132" y="515"/>
                  <a:pt x="79" y="643"/>
                </a:cubicBezTo>
                <a:cubicBezTo>
                  <a:pt x="27" y="766"/>
                  <a:pt x="0" y="901"/>
                  <a:pt x="0" y="1040"/>
                </a:cubicBezTo>
                <a:cubicBezTo>
                  <a:pt x="0" y="1179"/>
                  <a:pt x="27" y="1312"/>
                  <a:pt x="77" y="1433"/>
                </a:cubicBezTo>
                <a:cubicBezTo>
                  <a:pt x="79" y="1440"/>
                  <a:pt x="79" y="1440"/>
                  <a:pt x="79" y="1440"/>
                </a:cubicBezTo>
                <a:cubicBezTo>
                  <a:pt x="132" y="1566"/>
                  <a:pt x="208" y="1680"/>
                  <a:pt x="304" y="1776"/>
                </a:cubicBezTo>
                <a:cubicBezTo>
                  <a:pt x="305" y="1776"/>
                  <a:pt x="305" y="1776"/>
                  <a:pt x="305" y="1776"/>
                </a:cubicBezTo>
                <a:cubicBezTo>
                  <a:pt x="401" y="1872"/>
                  <a:pt x="515" y="1950"/>
                  <a:pt x="643" y="2003"/>
                </a:cubicBezTo>
                <a:cubicBezTo>
                  <a:pt x="643" y="2002"/>
                  <a:pt x="643" y="2002"/>
                  <a:pt x="643" y="2002"/>
                </a:cubicBezTo>
                <a:cubicBezTo>
                  <a:pt x="643" y="2003"/>
                  <a:pt x="643" y="2003"/>
                  <a:pt x="643" y="2003"/>
                </a:cubicBezTo>
                <a:cubicBezTo>
                  <a:pt x="767" y="2053"/>
                  <a:pt x="901" y="2082"/>
                  <a:pt x="1041" y="2082"/>
                </a:cubicBezTo>
                <a:cubicBezTo>
                  <a:pt x="1181" y="2082"/>
                  <a:pt x="1315" y="2053"/>
                  <a:pt x="1439" y="2003"/>
                </a:cubicBezTo>
                <a:cubicBezTo>
                  <a:pt x="1536" y="1963"/>
                  <a:pt x="1627" y="1906"/>
                  <a:pt x="1706" y="1840"/>
                </a:cubicBezTo>
                <a:cubicBezTo>
                  <a:pt x="2119" y="2255"/>
                  <a:pt x="2119" y="2255"/>
                  <a:pt x="2119" y="2255"/>
                </a:cubicBezTo>
                <a:cubicBezTo>
                  <a:pt x="2157" y="2291"/>
                  <a:pt x="2217" y="2291"/>
                  <a:pt x="2254" y="2253"/>
                </a:cubicBezTo>
                <a:cubicBezTo>
                  <a:pt x="2291" y="2215"/>
                  <a:pt x="2291" y="2156"/>
                  <a:pt x="2254" y="2118"/>
                </a:cubicBezTo>
                <a:close/>
                <a:moveTo>
                  <a:pt x="1643" y="1642"/>
                </a:moveTo>
                <a:cubicBezTo>
                  <a:pt x="1643" y="1642"/>
                  <a:pt x="1643" y="1642"/>
                  <a:pt x="1643" y="1642"/>
                </a:cubicBezTo>
                <a:cubicBezTo>
                  <a:pt x="1640" y="1644"/>
                  <a:pt x="1640" y="1644"/>
                  <a:pt x="1640" y="1644"/>
                </a:cubicBezTo>
                <a:cubicBezTo>
                  <a:pt x="1563" y="1721"/>
                  <a:pt x="1469" y="1784"/>
                  <a:pt x="1366" y="1826"/>
                </a:cubicBezTo>
                <a:cubicBezTo>
                  <a:pt x="1266" y="1868"/>
                  <a:pt x="1156" y="1890"/>
                  <a:pt x="1041" y="1890"/>
                </a:cubicBezTo>
                <a:cubicBezTo>
                  <a:pt x="925" y="1890"/>
                  <a:pt x="816" y="1868"/>
                  <a:pt x="716" y="1826"/>
                </a:cubicBezTo>
                <a:cubicBezTo>
                  <a:pt x="716" y="1826"/>
                  <a:pt x="716" y="1826"/>
                  <a:pt x="716" y="1826"/>
                </a:cubicBezTo>
                <a:cubicBezTo>
                  <a:pt x="611" y="1784"/>
                  <a:pt x="518" y="1720"/>
                  <a:pt x="440" y="1642"/>
                </a:cubicBezTo>
                <a:cubicBezTo>
                  <a:pt x="440" y="1642"/>
                  <a:pt x="440" y="1642"/>
                  <a:pt x="440" y="1642"/>
                </a:cubicBezTo>
                <a:cubicBezTo>
                  <a:pt x="440" y="1642"/>
                  <a:pt x="440" y="1642"/>
                  <a:pt x="440" y="1642"/>
                </a:cubicBezTo>
                <a:cubicBezTo>
                  <a:pt x="362" y="1562"/>
                  <a:pt x="299" y="1468"/>
                  <a:pt x="255" y="1366"/>
                </a:cubicBezTo>
                <a:cubicBezTo>
                  <a:pt x="253" y="1361"/>
                  <a:pt x="253" y="1361"/>
                  <a:pt x="253" y="1361"/>
                </a:cubicBezTo>
                <a:cubicBezTo>
                  <a:pt x="213" y="1263"/>
                  <a:pt x="191" y="1154"/>
                  <a:pt x="191" y="1040"/>
                </a:cubicBezTo>
                <a:cubicBezTo>
                  <a:pt x="191" y="925"/>
                  <a:pt x="215" y="815"/>
                  <a:pt x="255" y="715"/>
                </a:cubicBezTo>
                <a:cubicBezTo>
                  <a:pt x="297" y="612"/>
                  <a:pt x="361" y="518"/>
                  <a:pt x="440" y="440"/>
                </a:cubicBezTo>
                <a:cubicBezTo>
                  <a:pt x="593" y="286"/>
                  <a:pt x="805" y="191"/>
                  <a:pt x="1041" y="191"/>
                </a:cubicBezTo>
                <a:cubicBezTo>
                  <a:pt x="1156" y="191"/>
                  <a:pt x="1267" y="213"/>
                  <a:pt x="1366" y="255"/>
                </a:cubicBezTo>
                <a:cubicBezTo>
                  <a:pt x="1469" y="299"/>
                  <a:pt x="1563" y="361"/>
                  <a:pt x="1642" y="440"/>
                </a:cubicBezTo>
                <a:cubicBezTo>
                  <a:pt x="1647" y="444"/>
                  <a:pt x="1647" y="444"/>
                  <a:pt x="1647" y="444"/>
                </a:cubicBezTo>
                <a:cubicBezTo>
                  <a:pt x="1722" y="521"/>
                  <a:pt x="1783" y="613"/>
                  <a:pt x="1828" y="715"/>
                </a:cubicBezTo>
                <a:cubicBezTo>
                  <a:pt x="1829" y="719"/>
                  <a:pt x="1829" y="719"/>
                  <a:pt x="1829" y="719"/>
                </a:cubicBezTo>
                <a:cubicBezTo>
                  <a:pt x="1869" y="820"/>
                  <a:pt x="1891" y="927"/>
                  <a:pt x="1891" y="1040"/>
                </a:cubicBezTo>
                <a:cubicBezTo>
                  <a:pt x="1891" y="1156"/>
                  <a:pt x="1868" y="1266"/>
                  <a:pt x="1828" y="1366"/>
                </a:cubicBezTo>
                <a:cubicBezTo>
                  <a:pt x="1783" y="1469"/>
                  <a:pt x="1720" y="1563"/>
                  <a:pt x="1643" y="1642"/>
                </a:cubicBezTo>
                <a:close/>
                <a:moveTo>
                  <a:pt x="1657" y="984"/>
                </a:moveTo>
                <a:cubicBezTo>
                  <a:pt x="1657" y="984"/>
                  <a:pt x="1657" y="984"/>
                  <a:pt x="1657" y="984"/>
                </a:cubicBezTo>
                <a:cubicBezTo>
                  <a:pt x="1625" y="984"/>
                  <a:pt x="1601" y="1009"/>
                  <a:pt x="1601" y="1040"/>
                </a:cubicBezTo>
                <a:cubicBezTo>
                  <a:pt x="1601" y="1114"/>
                  <a:pt x="1585" y="1187"/>
                  <a:pt x="1557" y="1254"/>
                </a:cubicBezTo>
                <a:cubicBezTo>
                  <a:pt x="1556" y="1256"/>
                  <a:pt x="1556" y="1256"/>
                  <a:pt x="1556" y="1256"/>
                </a:cubicBezTo>
                <a:cubicBezTo>
                  <a:pt x="1529" y="1322"/>
                  <a:pt x="1489" y="1383"/>
                  <a:pt x="1437" y="1435"/>
                </a:cubicBezTo>
                <a:cubicBezTo>
                  <a:pt x="1383" y="1490"/>
                  <a:pt x="1322" y="1530"/>
                  <a:pt x="1255" y="1557"/>
                </a:cubicBezTo>
                <a:cubicBezTo>
                  <a:pt x="1187" y="1586"/>
                  <a:pt x="1113" y="1600"/>
                  <a:pt x="1041" y="1600"/>
                </a:cubicBezTo>
                <a:cubicBezTo>
                  <a:pt x="1010" y="1600"/>
                  <a:pt x="983" y="1625"/>
                  <a:pt x="983" y="1657"/>
                </a:cubicBezTo>
                <a:cubicBezTo>
                  <a:pt x="983" y="1688"/>
                  <a:pt x="1010" y="1715"/>
                  <a:pt x="1041" y="1715"/>
                </a:cubicBezTo>
                <a:cubicBezTo>
                  <a:pt x="1129" y="1715"/>
                  <a:pt x="1216" y="1697"/>
                  <a:pt x="1298" y="1662"/>
                </a:cubicBezTo>
                <a:cubicBezTo>
                  <a:pt x="1378" y="1629"/>
                  <a:pt x="1453" y="1581"/>
                  <a:pt x="1518" y="1517"/>
                </a:cubicBezTo>
                <a:cubicBezTo>
                  <a:pt x="1581" y="1454"/>
                  <a:pt x="1629" y="1379"/>
                  <a:pt x="1663" y="1300"/>
                </a:cubicBezTo>
                <a:cubicBezTo>
                  <a:pt x="1663" y="1298"/>
                  <a:pt x="1663" y="1298"/>
                  <a:pt x="1663" y="1298"/>
                </a:cubicBezTo>
                <a:cubicBezTo>
                  <a:pt x="1697" y="1216"/>
                  <a:pt x="1715" y="1129"/>
                  <a:pt x="1715" y="1040"/>
                </a:cubicBezTo>
                <a:cubicBezTo>
                  <a:pt x="1715" y="1009"/>
                  <a:pt x="1688" y="984"/>
                  <a:pt x="1657" y="984"/>
                </a:cubicBezTo>
                <a:close/>
              </a:path>
            </a:pathLst>
          </a:custGeom>
          <a:solidFill>
            <a:srgbClr val="73185A">
              <a:alpha val="5000"/>
            </a:srgbClr>
          </a:solidFill>
          <a:ln>
            <a:noFill/>
          </a:ln>
        </p:spPr>
        <p:txBody>
          <a:bodyPr vert="horz" wrap="square" lIns="91440" tIns="45720" rIns="91440" bIns="45720" numCol="1" anchor="t" anchorCtr="0" compatLnSpc="1"/>
          <a:lstStyle/>
          <a:p>
            <a:endParaRPr lang="zh-CN" altLang="en-US">
              <a:solidFill>
                <a:srgbClr val="73185A"/>
              </a:solidFill>
            </a:endParaRPr>
          </a:p>
        </p:txBody>
      </p:sp>
      <p:sp>
        <p:nvSpPr>
          <p:cNvPr id="8" name="矩形 7"/>
          <p:cNvSpPr/>
          <p:nvPr/>
        </p:nvSpPr>
        <p:spPr>
          <a:xfrm>
            <a:off x="3851920" y="1994099"/>
            <a:ext cx="5292080" cy="1152128"/>
          </a:xfrm>
          <a:prstGeom prst="rect">
            <a:avLst/>
          </a:prstGeom>
          <a:noFill/>
          <a:ln w="6350" cap="flat">
            <a:solidFill>
              <a:srgbClr val="73185A"/>
            </a:solidFill>
            <a:prstDash val="solid"/>
            <a:miter lim="800000"/>
          </a:ln>
        </p:spPr>
        <p:txBody>
          <a:bodyPr vert="horz" wrap="square" lIns="91440" tIns="45720" rIns="91440" bIns="45720" numCol="1" anchor="t" anchorCtr="0" compatLnSpc="1"/>
          <a:lstStyle/>
          <a:p>
            <a:endParaRPr lang="zh-CN" altLang="en-US">
              <a:solidFill>
                <a:srgbClr val="73185A"/>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相关工作调研</a:t>
            </a:r>
            <a:endParaRPr lang="zh-CN" altLang="en-US" sz="2400" b="1" dirty="0">
              <a:ln w="6350">
                <a:noFill/>
              </a:ln>
              <a:solidFill>
                <a:srgbClr val="73185A"/>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76488" y="1881356"/>
            <a:ext cx="1212191" cy="1107996"/>
          </a:xfrm>
          <a:prstGeom prst="rect">
            <a:avLst/>
          </a:prstGeom>
        </p:spPr>
        <p:txBody>
          <a:bodyPr wrap="none">
            <a:spAutoFit/>
          </a:bodyPr>
          <a:lstStyle/>
          <a:p>
            <a:pPr algn="ctr"/>
            <a:r>
              <a:rPr lang="en-US" altLang="zh-CN" sz="6600" dirty="0">
                <a:ln w="6350">
                  <a:solidFill>
                    <a:srgbClr val="EFF6FC"/>
                  </a:solidFill>
                </a:ln>
                <a:solidFill>
                  <a:srgbClr val="73185A"/>
                </a:solidFill>
                <a:latin typeface="Impact" pitchFamily="34" charset="0"/>
                <a:ea typeface="微软雅黑" pitchFamily="34" charset="-122"/>
              </a:rPr>
              <a:t>0 2</a:t>
            </a:r>
            <a:endParaRPr lang="zh-CN" altLang="en-US" sz="6600" dirty="0">
              <a:ln w="6350">
                <a:solidFill>
                  <a:srgbClr val="EFF6FC"/>
                </a:solidFill>
              </a:ln>
              <a:solidFill>
                <a:srgbClr val="73185A"/>
              </a:solidFill>
              <a:latin typeface="Impact" pitchFamily="34" charset="0"/>
              <a:ea typeface="微软雅黑" pitchFamily="34" charset="-122"/>
            </a:endParaRPr>
          </a:p>
        </p:txBody>
      </p:sp>
      <p:sp>
        <p:nvSpPr>
          <p:cNvPr id="4" name="矩形 3"/>
          <p:cNvSpPr/>
          <p:nvPr/>
        </p:nvSpPr>
        <p:spPr>
          <a:xfrm>
            <a:off x="3924144" y="2226607"/>
            <a:ext cx="2209259" cy="707886"/>
          </a:xfrm>
          <a:prstGeom prst="rect">
            <a:avLst/>
          </a:prstGeom>
        </p:spPr>
        <p:txBody>
          <a:bodyPr wrap="none">
            <a:spAutoFit/>
          </a:bodyPr>
          <a:lstStyle/>
          <a:p>
            <a:pPr marL="171450" indent="-171450">
              <a:lnSpc>
                <a:spcPts val="1600"/>
              </a:lnSpc>
              <a:buClr>
                <a:srgbClr val="73185A"/>
              </a:buClr>
              <a:buFont typeface="Wingdings" pitchFamily="2" charset="2"/>
              <a:buChar char="l"/>
            </a:pPr>
            <a:r>
              <a:rPr lang="zh-CN" altLang="en-US" sz="1000" dirty="0">
                <a:solidFill>
                  <a:srgbClr val="73185A"/>
                </a:solidFill>
                <a:latin typeface="微软雅黑" pitchFamily="34" charset="-122"/>
                <a:ea typeface="微软雅黑" pitchFamily="34" charset="-122"/>
              </a:rPr>
              <a:t>药物</a:t>
            </a:r>
            <a:r>
              <a:rPr lang="en-US" altLang="zh-CN" sz="1000" dirty="0">
                <a:solidFill>
                  <a:srgbClr val="73185A"/>
                </a:solidFill>
                <a:latin typeface="微软雅黑" pitchFamily="34" charset="-122"/>
                <a:ea typeface="微软雅黑" pitchFamily="34" charset="-122"/>
              </a:rPr>
              <a:t>-</a:t>
            </a:r>
            <a:r>
              <a:rPr lang="zh-CN" altLang="en-US" sz="1000" dirty="0">
                <a:solidFill>
                  <a:srgbClr val="73185A"/>
                </a:solidFill>
                <a:latin typeface="微软雅黑" pitchFamily="34" charset="-122"/>
                <a:ea typeface="微软雅黑" pitchFamily="34" charset="-122"/>
              </a:rPr>
              <a:t>靶点关联预测机器学习</a:t>
            </a:r>
            <a:r>
              <a:rPr lang="zh-CN" altLang="en-US" sz="1000" dirty="0" smtClean="0">
                <a:solidFill>
                  <a:srgbClr val="73185A"/>
                </a:solidFill>
                <a:latin typeface="微软雅黑" pitchFamily="34" charset="-122"/>
                <a:ea typeface="微软雅黑" pitchFamily="34" charset="-122"/>
              </a:rPr>
              <a:t>方法</a:t>
            </a: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推荐系统机器学习方法</a:t>
            </a:r>
            <a:endParaRPr lang="zh-CN" altLang="en-US" sz="1000" dirty="0">
              <a:solidFill>
                <a:srgbClr val="73185A"/>
              </a:solidFill>
              <a:latin typeface="微软雅黑" pitchFamily="34" charset="-122"/>
              <a:ea typeface="微软雅黑" pitchFamily="34" charset="-122"/>
            </a:endParaRPr>
          </a:p>
          <a:p>
            <a:pPr marL="171450" indent="-171450">
              <a:lnSpc>
                <a:spcPts val="1600"/>
              </a:lnSpc>
              <a:buClr>
                <a:srgbClr val="73185A"/>
              </a:buClr>
              <a:buFont typeface="Wingdings" pitchFamily="2" charset="2"/>
              <a:buChar char="l"/>
            </a:pPr>
            <a:r>
              <a:rPr lang="zh-CN" altLang="en-US" sz="1000" dirty="0" smtClean="0">
                <a:solidFill>
                  <a:srgbClr val="73185A"/>
                </a:solidFill>
                <a:latin typeface="微软雅黑" pitchFamily="34" charset="-122"/>
                <a:ea typeface="微软雅黑" pitchFamily="34" charset="-122"/>
              </a:rPr>
              <a:t>现存主要问题</a:t>
            </a:r>
            <a:endParaRPr lang="zh-CN" altLang="en-US" sz="1000" dirty="0">
              <a:solidFill>
                <a:srgbClr val="73185A"/>
              </a:solidFill>
              <a:latin typeface="微软雅黑" pitchFamily="34" charset="-122"/>
              <a:ea typeface="微软雅黑" pitchFamily="34" charset="-122"/>
            </a:endParaRPr>
          </a:p>
        </p:txBody>
      </p:sp>
      <p:sp>
        <p:nvSpPr>
          <p:cNvPr id="5" name="矩形 4"/>
          <p:cNvSpPr/>
          <p:nvPr/>
        </p:nvSpPr>
        <p:spPr>
          <a:xfrm>
            <a:off x="2574187" y="2817460"/>
            <a:ext cx="1205726" cy="307777"/>
          </a:xfrm>
          <a:prstGeom prst="rect">
            <a:avLst/>
          </a:prstGeom>
        </p:spPr>
        <p:txBody>
          <a:bodyPr wrap="square">
            <a:spAutoFit/>
          </a:bodyPr>
          <a:lstStyle/>
          <a:p>
            <a:pPr algn="ctr"/>
            <a:r>
              <a:rPr lang="en-US" altLang="zh-CN" sz="1400" dirty="0">
                <a:solidFill>
                  <a:srgbClr val="73185A"/>
                </a:solidFill>
                <a:latin typeface="微软雅黑" pitchFamily="34" charset="-122"/>
                <a:ea typeface="微软雅黑" pitchFamily="34" charset="-122"/>
              </a:rPr>
              <a:t>PART TWO</a:t>
            </a:r>
            <a:endParaRPr lang="zh-CN" altLang="en-US" sz="700" dirty="0">
              <a:solidFill>
                <a:srgbClr val="73185A"/>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14794">
        <p15:prstTrans prst="prestige"/>
      </p:transition>
    </mc:Choice>
    <mc:Fallback xmlns="">
      <p:transition spd="slow" advTm="14794">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1547664" y="361791"/>
            <a:ext cx="2406428" cy="369332"/>
          </a:xfrm>
          <a:prstGeom prst="rect">
            <a:avLst/>
          </a:prstGeom>
        </p:spPr>
        <p:txBody>
          <a:bodyPr wrap="none" anchor="ctr" anchorCtr="0">
            <a:spAutoFit/>
          </a:bodyPr>
          <a:lstStyle/>
          <a:p>
            <a:pPr>
              <a:lnSpc>
                <a:spcPct val="150000"/>
              </a:lnSpc>
            </a:pPr>
            <a:r>
              <a:rPr lang="zh-CN" altLang="en-US" sz="1200" dirty="0" smtClean="0">
                <a:solidFill>
                  <a:srgbClr val="73185A"/>
                </a:solidFill>
                <a:latin typeface="微软雅黑" pitchFamily="34" charset="-122"/>
                <a:ea typeface="微软雅黑" pitchFamily="34" charset="-122"/>
              </a:rPr>
              <a:t>药物</a:t>
            </a:r>
            <a:r>
              <a:rPr lang="en-US" altLang="zh-CN" sz="1200" dirty="0" smtClean="0">
                <a:solidFill>
                  <a:srgbClr val="73185A"/>
                </a:solidFill>
                <a:latin typeface="微软雅黑" pitchFamily="34" charset="-122"/>
                <a:ea typeface="微软雅黑" pitchFamily="34" charset="-122"/>
              </a:rPr>
              <a:t>-</a:t>
            </a:r>
            <a:r>
              <a:rPr lang="zh-CN" altLang="en-US" sz="1200" dirty="0" smtClean="0">
                <a:solidFill>
                  <a:srgbClr val="73185A"/>
                </a:solidFill>
                <a:latin typeface="微软雅黑" pitchFamily="34" charset="-122"/>
                <a:ea typeface="微软雅黑" pitchFamily="34" charset="-122"/>
              </a:rPr>
              <a:t>靶点关联预测机器学习方法</a:t>
            </a:r>
            <a:endParaRPr lang="zh-CN" altLang="en-US" sz="1200" dirty="0">
              <a:solidFill>
                <a:srgbClr val="73185A"/>
              </a:solidFill>
              <a:latin typeface="微软雅黑" pitchFamily="34" charset="-122"/>
              <a:ea typeface="微软雅黑" pitchFamily="34" charset="-122"/>
            </a:endParaRPr>
          </a:p>
        </p:txBody>
      </p:sp>
      <p:sp>
        <p:nvSpPr>
          <p:cNvPr id="2" name="灯片编号占位符 1"/>
          <p:cNvSpPr>
            <a:spLocks noGrp="1"/>
          </p:cNvSpPr>
          <p:nvPr>
            <p:ph type="sldNum" sz="quarter" idx="4"/>
          </p:nvPr>
        </p:nvSpPr>
        <p:spPr/>
        <p:txBody>
          <a:bodyPr/>
          <a:lstStyle/>
          <a:p>
            <a:fld id="{E06E2961-04C3-4FCD-8318-424E4D2C0A5D}" type="slidenum">
              <a:rPr lang="zh-CN" altLang="en-US" smtClean="0"/>
              <a:t>8</a:t>
            </a:fld>
            <a:endParaRPr lang="zh-CN" altLang="en-US"/>
          </a:p>
        </p:txBody>
      </p:sp>
      <p:sp>
        <p:nvSpPr>
          <p:cNvPr id="122" name="Freeform 104"/>
          <p:cNvSpPr/>
          <p:nvPr/>
        </p:nvSpPr>
        <p:spPr bwMode="auto">
          <a:xfrm>
            <a:off x="3574735" y="1653023"/>
            <a:ext cx="911225" cy="2804369"/>
          </a:xfrm>
          <a:custGeom>
            <a:avLst/>
            <a:gdLst>
              <a:gd name="T0" fmla="*/ 0 w 574"/>
              <a:gd name="T1" fmla="*/ 0 h 1616"/>
              <a:gd name="T2" fmla="*/ 0 w 574"/>
              <a:gd name="T3" fmla="*/ 1616 h 1616"/>
              <a:gd name="T4" fmla="*/ 574 w 574"/>
              <a:gd name="T5" fmla="*/ 1616 h 1616"/>
            </a:gdLst>
            <a:ahLst/>
            <a:cxnLst>
              <a:cxn ang="0">
                <a:pos x="T0" y="T1"/>
              </a:cxn>
              <a:cxn ang="0">
                <a:pos x="T2" y="T3"/>
              </a:cxn>
              <a:cxn ang="0">
                <a:pos x="T4" y="T5"/>
              </a:cxn>
            </a:cxnLst>
            <a:rect l="0" t="0" r="r" b="b"/>
            <a:pathLst>
              <a:path w="574" h="1616">
                <a:moveTo>
                  <a:pt x="0" y="0"/>
                </a:moveTo>
                <a:lnTo>
                  <a:pt x="0" y="1616"/>
                </a:lnTo>
                <a:lnTo>
                  <a:pt x="574" y="1616"/>
                </a:lnTo>
              </a:path>
            </a:pathLst>
          </a:custGeom>
          <a:ln w="6350">
            <a:solidFill>
              <a:srgbClr val="73185A"/>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23" name="Freeform 105"/>
          <p:cNvSpPr/>
          <p:nvPr/>
        </p:nvSpPr>
        <p:spPr bwMode="auto">
          <a:xfrm>
            <a:off x="3090547" y="3454092"/>
            <a:ext cx="1344613" cy="906464"/>
          </a:xfrm>
          <a:custGeom>
            <a:avLst/>
            <a:gdLst>
              <a:gd name="T0" fmla="*/ 0 w 970"/>
              <a:gd name="T1" fmla="*/ 0 h 438"/>
              <a:gd name="T2" fmla="*/ 0 w 970"/>
              <a:gd name="T3" fmla="*/ 438 h 438"/>
              <a:gd name="T4" fmla="*/ 970 w 970"/>
              <a:gd name="T5" fmla="*/ 438 h 438"/>
            </a:gdLst>
            <a:ahLst/>
            <a:cxnLst>
              <a:cxn ang="0">
                <a:pos x="T0" y="T1"/>
              </a:cxn>
              <a:cxn ang="0">
                <a:pos x="T2" y="T3"/>
              </a:cxn>
              <a:cxn ang="0">
                <a:pos x="T4" y="T5"/>
              </a:cxn>
            </a:cxnLst>
            <a:rect l="0" t="0" r="r" b="b"/>
            <a:pathLst>
              <a:path w="970" h="438">
                <a:moveTo>
                  <a:pt x="0" y="0"/>
                </a:moveTo>
                <a:lnTo>
                  <a:pt x="0" y="438"/>
                </a:lnTo>
                <a:lnTo>
                  <a:pt x="970" y="438"/>
                </a:lnTo>
              </a:path>
            </a:pathLst>
          </a:custGeom>
          <a:ln w="6350">
            <a:solidFill>
              <a:srgbClr val="73185A"/>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24" name="Freeform 106"/>
          <p:cNvSpPr/>
          <p:nvPr/>
        </p:nvSpPr>
        <p:spPr bwMode="auto">
          <a:xfrm>
            <a:off x="4649472" y="1656197"/>
            <a:ext cx="912813" cy="2804369"/>
          </a:xfrm>
          <a:custGeom>
            <a:avLst/>
            <a:gdLst>
              <a:gd name="T0" fmla="*/ 575 w 575"/>
              <a:gd name="T1" fmla="*/ 0 h 1616"/>
              <a:gd name="T2" fmla="*/ 575 w 575"/>
              <a:gd name="T3" fmla="*/ 1616 h 1616"/>
              <a:gd name="T4" fmla="*/ 0 w 575"/>
              <a:gd name="T5" fmla="*/ 1616 h 1616"/>
            </a:gdLst>
            <a:ahLst/>
            <a:cxnLst>
              <a:cxn ang="0">
                <a:pos x="T0" y="T1"/>
              </a:cxn>
              <a:cxn ang="0">
                <a:pos x="T2" y="T3"/>
              </a:cxn>
              <a:cxn ang="0">
                <a:pos x="T4" y="T5"/>
              </a:cxn>
            </a:cxnLst>
            <a:rect l="0" t="0" r="r" b="b"/>
            <a:pathLst>
              <a:path w="575" h="1616">
                <a:moveTo>
                  <a:pt x="575" y="0"/>
                </a:moveTo>
                <a:lnTo>
                  <a:pt x="575" y="1616"/>
                </a:lnTo>
                <a:lnTo>
                  <a:pt x="0" y="1616"/>
                </a:lnTo>
              </a:path>
            </a:pathLst>
          </a:custGeom>
          <a:ln w="6350">
            <a:solidFill>
              <a:srgbClr val="73185A"/>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25" name="Freeform 107"/>
          <p:cNvSpPr/>
          <p:nvPr/>
        </p:nvSpPr>
        <p:spPr bwMode="auto">
          <a:xfrm>
            <a:off x="4700272" y="3452503"/>
            <a:ext cx="1358741" cy="906464"/>
          </a:xfrm>
          <a:custGeom>
            <a:avLst/>
            <a:gdLst>
              <a:gd name="T0" fmla="*/ 753 w 753"/>
              <a:gd name="T1" fmla="*/ 0 h 438"/>
              <a:gd name="T2" fmla="*/ 753 w 753"/>
              <a:gd name="T3" fmla="*/ 438 h 438"/>
              <a:gd name="T4" fmla="*/ 0 w 753"/>
              <a:gd name="T5" fmla="*/ 438 h 438"/>
            </a:gdLst>
            <a:ahLst/>
            <a:cxnLst>
              <a:cxn ang="0">
                <a:pos x="T0" y="T1"/>
              </a:cxn>
              <a:cxn ang="0">
                <a:pos x="T2" y="T3"/>
              </a:cxn>
              <a:cxn ang="0">
                <a:pos x="T4" y="T5"/>
              </a:cxn>
            </a:cxnLst>
            <a:rect l="0" t="0" r="r" b="b"/>
            <a:pathLst>
              <a:path w="753" h="438">
                <a:moveTo>
                  <a:pt x="753" y="0"/>
                </a:moveTo>
                <a:lnTo>
                  <a:pt x="753" y="438"/>
                </a:lnTo>
                <a:lnTo>
                  <a:pt x="0" y="438"/>
                </a:lnTo>
              </a:path>
            </a:pathLst>
          </a:custGeom>
          <a:ln w="6350">
            <a:solidFill>
              <a:srgbClr val="73185A"/>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p>
        </p:txBody>
      </p:sp>
      <p:sp>
        <p:nvSpPr>
          <p:cNvPr id="126" name="Freeform 108"/>
          <p:cNvSpPr>
            <a:spLocks noEditPoints="1"/>
          </p:cNvSpPr>
          <p:nvPr/>
        </p:nvSpPr>
        <p:spPr bwMode="auto">
          <a:xfrm rot="20105526">
            <a:off x="5899608" y="2946085"/>
            <a:ext cx="266424" cy="397740"/>
          </a:xfrm>
          <a:custGeom>
            <a:avLst/>
            <a:gdLst>
              <a:gd name="T0" fmla="*/ 196 w 201"/>
              <a:gd name="T1" fmla="*/ 271 h 299"/>
              <a:gd name="T2" fmla="*/ 164 w 201"/>
              <a:gd name="T3" fmla="*/ 199 h 299"/>
              <a:gd name="T4" fmla="*/ 152 w 201"/>
              <a:gd name="T5" fmla="*/ 189 h 299"/>
              <a:gd name="T6" fmla="*/ 143 w 201"/>
              <a:gd name="T7" fmla="*/ 169 h 299"/>
              <a:gd name="T8" fmla="*/ 175 w 201"/>
              <a:gd name="T9" fmla="*/ 62 h 299"/>
              <a:gd name="T10" fmla="*/ 62 w 201"/>
              <a:gd name="T11" fmla="*/ 20 h 299"/>
              <a:gd name="T12" fmla="*/ 20 w 201"/>
              <a:gd name="T13" fmla="*/ 133 h 299"/>
              <a:gd name="T14" fmla="*/ 122 w 201"/>
              <a:gd name="T15" fmla="*/ 179 h 299"/>
              <a:gd name="T16" fmla="*/ 131 w 201"/>
              <a:gd name="T17" fmla="*/ 199 h 299"/>
              <a:gd name="T18" fmla="*/ 131 w 201"/>
              <a:gd name="T19" fmla="*/ 215 h 299"/>
              <a:gd name="T20" fmla="*/ 163 w 201"/>
              <a:gd name="T21" fmla="*/ 286 h 299"/>
              <a:gd name="T22" fmla="*/ 187 w 201"/>
              <a:gd name="T23" fmla="*/ 295 h 299"/>
              <a:gd name="T24" fmla="*/ 196 w 201"/>
              <a:gd name="T25" fmla="*/ 271 h 299"/>
              <a:gd name="T26" fmla="*/ 126 w 201"/>
              <a:gd name="T27" fmla="*/ 160 h 299"/>
              <a:gd name="T28" fmla="*/ 34 w 201"/>
              <a:gd name="T29" fmla="*/ 126 h 299"/>
              <a:gd name="T30" fmla="*/ 69 w 201"/>
              <a:gd name="T31" fmla="*/ 34 h 299"/>
              <a:gd name="T32" fmla="*/ 160 w 201"/>
              <a:gd name="T33" fmla="*/ 69 h 299"/>
              <a:gd name="T34" fmla="*/ 126 w 201"/>
              <a:gd name="T35" fmla="*/ 1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99">
                <a:moveTo>
                  <a:pt x="196" y="271"/>
                </a:moveTo>
                <a:cubicBezTo>
                  <a:pt x="164" y="199"/>
                  <a:pt x="164" y="199"/>
                  <a:pt x="164" y="199"/>
                </a:cubicBezTo>
                <a:cubicBezTo>
                  <a:pt x="162" y="194"/>
                  <a:pt x="157" y="191"/>
                  <a:pt x="152" y="189"/>
                </a:cubicBezTo>
                <a:cubicBezTo>
                  <a:pt x="143" y="169"/>
                  <a:pt x="143" y="169"/>
                  <a:pt x="143" y="169"/>
                </a:cubicBezTo>
                <a:cubicBezTo>
                  <a:pt x="178" y="147"/>
                  <a:pt x="193" y="101"/>
                  <a:pt x="175" y="62"/>
                </a:cubicBezTo>
                <a:cubicBezTo>
                  <a:pt x="155" y="19"/>
                  <a:pt x="105" y="0"/>
                  <a:pt x="62" y="20"/>
                </a:cubicBezTo>
                <a:cubicBezTo>
                  <a:pt x="19" y="39"/>
                  <a:pt x="0" y="90"/>
                  <a:pt x="20" y="133"/>
                </a:cubicBezTo>
                <a:cubicBezTo>
                  <a:pt x="38" y="172"/>
                  <a:pt x="82" y="191"/>
                  <a:pt x="122" y="179"/>
                </a:cubicBezTo>
                <a:cubicBezTo>
                  <a:pt x="131" y="199"/>
                  <a:pt x="131" y="199"/>
                  <a:pt x="131" y="199"/>
                </a:cubicBezTo>
                <a:cubicBezTo>
                  <a:pt x="128" y="204"/>
                  <a:pt x="128" y="209"/>
                  <a:pt x="131" y="215"/>
                </a:cubicBezTo>
                <a:cubicBezTo>
                  <a:pt x="163" y="286"/>
                  <a:pt x="163" y="286"/>
                  <a:pt x="163" y="286"/>
                </a:cubicBezTo>
                <a:cubicBezTo>
                  <a:pt x="167" y="295"/>
                  <a:pt x="178" y="299"/>
                  <a:pt x="187" y="295"/>
                </a:cubicBezTo>
                <a:cubicBezTo>
                  <a:pt x="197" y="291"/>
                  <a:pt x="201" y="280"/>
                  <a:pt x="196" y="271"/>
                </a:cubicBezTo>
                <a:close/>
                <a:moveTo>
                  <a:pt x="126" y="160"/>
                </a:moveTo>
                <a:cubicBezTo>
                  <a:pt x="91" y="176"/>
                  <a:pt x="50" y="161"/>
                  <a:pt x="34" y="126"/>
                </a:cubicBezTo>
                <a:cubicBezTo>
                  <a:pt x="19" y="91"/>
                  <a:pt x="34" y="50"/>
                  <a:pt x="69" y="34"/>
                </a:cubicBezTo>
                <a:cubicBezTo>
                  <a:pt x="104" y="18"/>
                  <a:pt x="145" y="34"/>
                  <a:pt x="160" y="69"/>
                </a:cubicBezTo>
                <a:cubicBezTo>
                  <a:pt x="176" y="103"/>
                  <a:pt x="161" y="145"/>
                  <a:pt x="126" y="160"/>
                </a:cubicBezTo>
                <a:close/>
              </a:path>
            </a:pathLst>
          </a:custGeom>
          <a:solidFill>
            <a:srgbClr val="73185A"/>
          </a:solidFill>
          <a:ln>
            <a:noFill/>
          </a:ln>
        </p:spPr>
        <p:txBody>
          <a:bodyPr vert="horz" wrap="square" lIns="91440" tIns="45720" rIns="91440" bIns="45720" numCol="1" anchor="t" anchorCtr="0" compatLnSpc="1"/>
          <a:lstStyle/>
          <a:p>
            <a:endParaRPr lang="zh-CN" altLang="en-US" b="1"/>
          </a:p>
        </p:txBody>
      </p:sp>
      <p:grpSp>
        <p:nvGrpSpPr>
          <p:cNvPr id="127" name="组合 126"/>
          <p:cNvGrpSpPr/>
          <p:nvPr/>
        </p:nvGrpSpPr>
        <p:grpSpPr>
          <a:xfrm>
            <a:off x="3371445" y="1130796"/>
            <a:ext cx="406580" cy="407842"/>
            <a:chOff x="3020219" y="1344612"/>
            <a:chExt cx="511175" cy="512763"/>
          </a:xfrm>
          <a:solidFill>
            <a:srgbClr val="73185A"/>
          </a:solidFill>
        </p:grpSpPr>
        <p:sp>
          <p:nvSpPr>
            <p:cNvPr id="128"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grpFill/>
            <a:ln>
              <a:noFill/>
            </a:ln>
          </p:spPr>
          <p:txBody>
            <a:bodyPr vert="horz" wrap="square" lIns="91440" tIns="45720" rIns="91440" bIns="45720" numCol="1" anchor="t" anchorCtr="0" compatLnSpc="1"/>
            <a:lstStyle/>
            <a:p>
              <a:endParaRPr lang="zh-CN" altLang="en-US" b="1"/>
            </a:p>
          </p:txBody>
        </p:sp>
        <p:sp>
          <p:nvSpPr>
            <p:cNvPr id="129"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grpFill/>
            <a:ln>
              <a:noFill/>
            </a:ln>
          </p:spPr>
          <p:txBody>
            <a:bodyPr vert="horz" wrap="square" lIns="91440" tIns="45720" rIns="91440" bIns="45720" numCol="1" anchor="t" anchorCtr="0" compatLnSpc="1"/>
            <a:lstStyle/>
            <a:p>
              <a:endParaRPr lang="zh-CN" altLang="en-US" b="1"/>
            </a:p>
          </p:txBody>
        </p:sp>
        <p:sp>
          <p:nvSpPr>
            <p:cNvPr id="130"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grpFill/>
            <a:ln>
              <a:noFill/>
            </a:ln>
          </p:spPr>
          <p:txBody>
            <a:bodyPr vert="horz" wrap="square" lIns="91440" tIns="45720" rIns="91440" bIns="45720" numCol="1" anchor="t" anchorCtr="0" compatLnSpc="1"/>
            <a:lstStyle/>
            <a:p>
              <a:endParaRPr lang="zh-CN" altLang="en-US" b="1"/>
            </a:p>
          </p:txBody>
        </p:sp>
        <p:sp>
          <p:nvSpPr>
            <p:cNvPr id="131"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grpFill/>
            <a:ln>
              <a:noFill/>
            </a:ln>
          </p:spPr>
          <p:txBody>
            <a:bodyPr vert="horz" wrap="square" lIns="91440" tIns="45720" rIns="91440" bIns="45720" numCol="1" anchor="t" anchorCtr="0" compatLnSpc="1"/>
            <a:lstStyle/>
            <a:p>
              <a:endParaRPr lang="zh-CN" altLang="en-US" b="1"/>
            </a:p>
          </p:txBody>
        </p:sp>
        <p:sp>
          <p:nvSpPr>
            <p:cNvPr id="132" name="Oval 113"/>
            <p:cNvSpPr>
              <a:spLocks noChangeArrowheads="1"/>
            </p:cNvSpPr>
            <p:nvPr/>
          </p:nvSpPr>
          <p:spPr bwMode="auto">
            <a:xfrm>
              <a:off x="3236119" y="1562100"/>
              <a:ext cx="79375" cy="77788"/>
            </a:xfrm>
            <a:prstGeom prst="ellipse">
              <a:avLst/>
            </a:prstGeom>
            <a:grpFill/>
            <a:ln>
              <a:noFill/>
            </a:ln>
          </p:spPr>
          <p:txBody>
            <a:bodyPr vert="horz" wrap="square" lIns="91440" tIns="45720" rIns="91440" bIns="45720" numCol="1" anchor="t" anchorCtr="0" compatLnSpc="1"/>
            <a:lstStyle/>
            <a:p>
              <a:endParaRPr lang="zh-CN" altLang="en-US" b="1"/>
            </a:p>
          </p:txBody>
        </p:sp>
      </p:grpSp>
      <p:sp>
        <p:nvSpPr>
          <p:cNvPr id="133" name="Freeform 80"/>
          <p:cNvSpPr>
            <a:spLocks noEditPoints="1"/>
          </p:cNvSpPr>
          <p:nvPr/>
        </p:nvSpPr>
        <p:spPr bwMode="auto">
          <a:xfrm flipH="1">
            <a:off x="2902904" y="2992238"/>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73185A"/>
          </a:solidFill>
          <a:ln>
            <a:noFill/>
          </a:ln>
        </p:spPr>
        <p:txBody>
          <a:bodyPr vert="horz" wrap="square" lIns="91440" tIns="45720" rIns="91440" bIns="45720" numCol="1" anchor="t" anchorCtr="0" compatLnSpc="1"/>
          <a:lstStyle/>
          <a:p>
            <a:endParaRPr lang="zh-CN" altLang="en-US" b="1"/>
          </a:p>
        </p:txBody>
      </p:sp>
      <p:sp>
        <p:nvSpPr>
          <p:cNvPr id="134" name="Rectangle 66"/>
          <p:cNvSpPr>
            <a:spLocks noChangeArrowheads="1"/>
          </p:cNvSpPr>
          <p:nvPr/>
        </p:nvSpPr>
        <p:spPr bwMode="auto">
          <a:xfrm>
            <a:off x="5940152" y="1511092"/>
            <a:ext cx="208823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将药物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靶点关联矩阵分解为药物特征矩阵和靶点特征矩阵，并通过二者的乘积去</a:t>
            </a:r>
            <a:r>
              <a:rPr lang="zh-CN" altLang="en-US" sz="1000" dirty="0">
                <a:solidFill>
                  <a:srgbClr val="73185A"/>
                </a:solidFill>
                <a:latin typeface="Arial" pitchFamily="34" charset="0"/>
                <a:ea typeface="微软雅黑" pitchFamily="34" charset="-122"/>
              </a:rPr>
              <a:t>获得</a:t>
            </a:r>
            <a:r>
              <a:rPr lang="zh-CN" altLang="en-US" sz="1000" dirty="0" smtClean="0">
                <a:solidFill>
                  <a:srgbClr val="73185A"/>
                </a:solidFill>
                <a:latin typeface="Arial" pitchFamily="34" charset="0"/>
                <a:ea typeface="微软雅黑" pitchFamily="34" charset="-122"/>
              </a:rPr>
              <a:t>未知的药物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靶点关联。</a:t>
            </a:r>
            <a:endParaRPr lang="zh-CN" altLang="zh-CN" sz="1000" dirty="0">
              <a:solidFill>
                <a:srgbClr val="73185A"/>
              </a:solidFill>
              <a:latin typeface="Arial" pitchFamily="34" charset="0"/>
              <a:ea typeface="微软雅黑" pitchFamily="34" charset="-122"/>
            </a:endParaRPr>
          </a:p>
        </p:txBody>
      </p:sp>
      <p:sp>
        <p:nvSpPr>
          <p:cNvPr id="135" name="圆角矩形 134"/>
          <p:cNvSpPr/>
          <p:nvPr/>
        </p:nvSpPr>
        <p:spPr>
          <a:xfrm>
            <a:off x="5940152" y="1180669"/>
            <a:ext cx="1872208"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基于特征学习的矩阵分解方法</a:t>
            </a:r>
            <a:endParaRPr lang="zh-CN" altLang="en-US" sz="1000" b="1" dirty="0">
              <a:ln w="6350">
                <a:noFill/>
              </a:ln>
              <a:solidFill>
                <a:schemeClr val="bg1"/>
              </a:solidFill>
              <a:latin typeface="Impact" pitchFamily="34" charset="0"/>
              <a:ea typeface="微软雅黑" pitchFamily="34" charset="-122"/>
            </a:endParaRPr>
          </a:p>
        </p:txBody>
      </p:sp>
      <p:sp>
        <p:nvSpPr>
          <p:cNvPr id="136" name="Rectangle 66"/>
          <p:cNvSpPr>
            <a:spLocks noChangeArrowheads="1"/>
          </p:cNvSpPr>
          <p:nvPr/>
        </p:nvSpPr>
        <p:spPr bwMode="auto">
          <a:xfrm>
            <a:off x="6389732" y="3294172"/>
            <a:ext cx="208823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将药物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靶点对</a:t>
            </a:r>
            <a:r>
              <a:rPr lang="zh-CN" altLang="en-US" sz="1000" dirty="0">
                <a:solidFill>
                  <a:srgbClr val="73185A"/>
                </a:solidFill>
                <a:latin typeface="Arial" pitchFamily="34" charset="0"/>
                <a:ea typeface="微软雅黑" pitchFamily="34" charset="-122"/>
              </a:rPr>
              <a:t>的</a:t>
            </a:r>
            <a:r>
              <a:rPr lang="zh-CN" altLang="en-US" sz="1000" dirty="0" smtClean="0">
                <a:solidFill>
                  <a:srgbClr val="73185A"/>
                </a:solidFill>
                <a:latin typeface="Arial" pitchFamily="34" charset="0"/>
                <a:ea typeface="微软雅黑" pitchFamily="34" charset="-122"/>
              </a:rPr>
              <a:t>特征放入深度模型进行特征抽象，并利用抽象后的特征进行分类推断。</a:t>
            </a:r>
            <a:endParaRPr lang="zh-CN" altLang="zh-CN" sz="1000" dirty="0">
              <a:solidFill>
                <a:srgbClr val="73185A"/>
              </a:solidFill>
              <a:latin typeface="Arial" pitchFamily="34" charset="0"/>
              <a:ea typeface="微软雅黑" pitchFamily="34" charset="-122"/>
            </a:endParaRPr>
          </a:p>
        </p:txBody>
      </p:sp>
      <p:sp>
        <p:nvSpPr>
          <p:cNvPr id="137" name="圆角矩形 136"/>
          <p:cNvSpPr/>
          <p:nvPr/>
        </p:nvSpPr>
        <p:spPr>
          <a:xfrm>
            <a:off x="6389732" y="2963749"/>
            <a:ext cx="1854676"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基于特征学习的深度学习方法</a:t>
            </a:r>
            <a:endParaRPr lang="zh-CN" altLang="en-US" sz="1000" b="1" dirty="0">
              <a:ln w="6350">
                <a:noFill/>
              </a:ln>
              <a:solidFill>
                <a:schemeClr val="bg1"/>
              </a:solidFill>
              <a:latin typeface="Impact" pitchFamily="34" charset="0"/>
              <a:ea typeface="微软雅黑" pitchFamily="34" charset="-122"/>
            </a:endParaRPr>
          </a:p>
        </p:txBody>
      </p:sp>
      <p:sp>
        <p:nvSpPr>
          <p:cNvPr id="138" name="Rectangle 66"/>
          <p:cNvSpPr>
            <a:spLocks noChangeArrowheads="1"/>
          </p:cNvSpPr>
          <p:nvPr/>
        </p:nvSpPr>
        <p:spPr bwMode="auto">
          <a:xfrm>
            <a:off x="613772" y="1511092"/>
            <a:ext cx="2642647"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a:solidFill>
                  <a:srgbClr val="73185A"/>
                </a:solidFill>
                <a:latin typeface="Arial" pitchFamily="34" charset="0"/>
                <a:ea typeface="微软雅黑" pitchFamily="34" charset="-122"/>
              </a:rPr>
              <a:t>将药物</a:t>
            </a:r>
            <a:r>
              <a:rPr lang="en-US" altLang="zh-CN" sz="1000" dirty="0">
                <a:solidFill>
                  <a:srgbClr val="73185A"/>
                </a:solidFill>
                <a:latin typeface="Arial" pitchFamily="34" charset="0"/>
                <a:ea typeface="微软雅黑" pitchFamily="34" charset="-122"/>
              </a:rPr>
              <a:t>-</a:t>
            </a:r>
            <a:r>
              <a:rPr lang="zh-CN" altLang="en-US" sz="1000" dirty="0">
                <a:solidFill>
                  <a:srgbClr val="73185A"/>
                </a:solidFill>
                <a:latin typeface="Arial" pitchFamily="34" charset="0"/>
                <a:ea typeface="微软雅黑" pitchFamily="34" charset="-122"/>
              </a:rPr>
              <a:t>靶点对视</a:t>
            </a:r>
            <a:r>
              <a:rPr lang="zh-CN" altLang="en-US" sz="1000" dirty="0" smtClean="0">
                <a:solidFill>
                  <a:srgbClr val="73185A"/>
                </a:solidFill>
                <a:latin typeface="Arial" pitchFamily="34" charset="0"/>
                <a:ea typeface="微软雅黑" pitchFamily="34" charset="-122"/>
              </a:rPr>
              <a:t>为样本，它们之间的关联视为标签，</a:t>
            </a:r>
            <a:r>
              <a:rPr lang="zh-CN" altLang="en-US" sz="1000" dirty="0">
                <a:solidFill>
                  <a:srgbClr val="73185A"/>
                </a:solidFill>
                <a:latin typeface="Arial" pitchFamily="34" charset="0"/>
                <a:ea typeface="微软雅黑" pitchFamily="34" charset="-122"/>
              </a:rPr>
              <a:t>然后</a:t>
            </a:r>
            <a:r>
              <a:rPr lang="zh-CN" altLang="en-US" sz="1000" dirty="0" smtClean="0">
                <a:solidFill>
                  <a:srgbClr val="73185A"/>
                </a:solidFill>
                <a:latin typeface="Arial" pitchFamily="34" charset="0"/>
                <a:ea typeface="微软雅黑" pitchFamily="34" charset="-122"/>
              </a:rPr>
              <a:t>构建药物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靶点对的特征，并应用</a:t>
            </a:r>
            <a:r>
              <a:rPr lang="en-US" altLang="zh-CN" sz="1000" dirty="0" smtClean="0">
                <a:solidFill>
                  <a:srgbClr val="73185A"/>
                </a:solidFill>
                <a:latin typeface="Arial" pitchFamily="34" charset="0"/>
                <a:ea typeface="微软雅黑" pitchFamily="34" charset="-122"/>
              </a:rPr>
              <a:t>SVM</a:t>
            </a:r>
            <a:r>
              <a:rPr lang="zh-CN" altLang="en-US" sz="1000" dirty="0" smtClean="0">
                <a:solidFill>
                  <a:srgbClr val="73185A"/>
                </a:solidFill>
                <a:latin typeface="Arial" pitchFamily="34" charset="0"/>
                <a:ea typeface="微软雅黑" pitchFamily="34" charset="-122"/>
              </a:rPr>
              <a:t>等分类算法进行关联推断。</a:t>
            </a:r>
            <a:endParaRPr lang="zh-CN" altLang="zh-CN" sz="1000" dirty="0">
              <a:solidFill>
                <a:srgbClr val="73185A"/>
              </a:solidFill>
              <a:latin typeface="Arial" pitchFamily="34" charset="0"/>
              <a:ea typeface="微软雅黑" pitchFamily="34" charset="-122"/>
            </a:endParaRPr>
          </a:p>
        </p:txBody>
      </p:sp>
      <p:sp>
        <p:nvSpPr>
          <p:cNvPr id="139" name="圆角矩形 138"/>
          <p:cNvSpPr/>
          <p:nvPr/>
        </p:nvSpPr>
        <p:spPr>
          <a:xfrm>
            <a:off x="1475656" y="1180669"/>
            <a:ext cx="1724925"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基于特征构建的二分类方法</a:t>
            </a:r>
            <a:endParaRPr lang="zh-CN" altLang="en-US" sz="1000" b="1" dirty="0">
              <a:ln w="6350">
                <a:noFill/>
              </a:ln>
              <a:solidFill>
                <a:schemeClr val="bg1"/>
              </a:solidFill>
              <a:latin typeface="Impact" pitchFamily="34" charset="0"/>
              <a:ea typeface="微软雅黑" pitchFamily="34" charset="-122"/>
            </a:endParaRPr>
          </a:p>
        </p:txBody>
      </p:sp>
      <p:sp>
        <p:nvSpPr>
          <p:cNvPr id="140" name="Rectangle 66"/>
          <p:cNvSpPr>
            <a:spLocks noChangeArrowheads="1"/>
          </p:cNvSpPr>
          <p:nvPr/>
        </p:nvSpPr>
        <p:spPr bwMode="auto">
          <a:xfrm>
            <a:off x="613772" y="3294172"/>
            <a:ext cx="20882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lnSpc>
                <a:spcPct val="150000"/>
              </a:lnSpc>
              <a:spcBef>
                <a:spcPct val="0"/>
              </a:spcBef>
              <a:spcAft>
                <a:spcPct val="0"/>
              </a:spcAft>
            </a:pPr>
            <a:r>
              <a:rPr lang="zh-CN" altLang="en-US" sz="1000" dirty="0" smtClean="0">
                <a:solidFill>
                  <a:srgbClr val="73185A"/>
                </a:solidFill>
                <a:latin typeface="Arial" pitchFamily="34" charset="0"/>
                <a:ea typeface="微软雅黑" pitchFamily="34" charset="-122"/>
              </a:rPr>
              <a:t>利用药物</a:t>
            </a:r>
            <a:r>
              <a:rPr lang="en-US" altLang="zh-CN" sz="1000" dirty="0" smtClean="0">
                <a:solidFill>
                  <a:srgbClr val="73185A"/>
                </a:solidFill>
                <a:latin typeface="Arial" pitchFamily="34" charset="0"/>
                <a:ea typeface="微软雅黑" pitchFamily="34" charset="-122"/>
              </a:rPr>
              <a:t>-</a:t>
            </a:r>
            <a:r>
              <a:rPr lang="zh-CN" altLang="en-US" sz="1000" dirty="0" smtClean="0">
                <a:solidFill>
                  <a:srgbClr val="73185A"/>
                </a:solidFill>
                <a:latin typeface="Arial" pitchFamily="34" charset="0"/>
                <a:ea typeface="微软雅黑" pitchFamily="34" charset="-122"/>
              </a:rPr>
              <a:t>靶点关联信息以及药物和靶点的相似度</a:t>
            </a:r>
            <a:r>
              <a:rPr lang="zh-CN" altLang="en-US" sz="1000" dirty="0">
                <a:solidFill>
                  <a:srgbClr val="73185A"/>
                </a:solidFill>
                <a:latin typeface="Arial" pitchFamily="34" charset="0"/>
                <a:ea typeface="微软雅黑" pitchFamily="34" charset="-122"/>
              </a:rPr>
              <a:t>信息</a:t>
            </a:r>
            <a:r>
              <a:rPr lang="zh-CN" altLang="en-US" sz="1000" dirty="0" smtClean="0">
                <a:solidFill>
                  <a:srgbClr val="73185A"/>
                </a:solidFill>
                <a:latin typeface="Arial" pitchFamily="34" charset="0"/>
                <a:ea typeface="微软雅黑" pitchFamily="34" charset="-122"/>
              </a:rPr>
              <a:t>构建一个异质信息网络，并在该网络上应用网络算法如随机游走等进行关联推断。</a:t>
            </a:r>
            <a:endParaRPr lang="zh-CN" altLang="zh-CN" sz="1000" dirty="0">
              <a:solidFill>
                <a:srgbClr val="73185A"/>
              </a:solidFill>
              <a:latin typeface="Arial" pitchFamily="34" charset="0"/>
              <a:ea typeface="微软雅黑" pitchFamily="34" charset="-122"/>
            </a:endParaRPr>
          </a:p>
        </p:txBody>
      </p:sp>
      <p:sp>
        <p:nvSpPr>
          <p:cNvPr id="141" name="圆角矩形 140"/>
          <p:cNvSpPr/>
          <p:nvPr/>
        </p:nvSpPr>
        <p:spPr>
          <a:xfrm>
            <a:off x="827585" y="2963749"/>
            <a:ext cx="1874420" cy="246226"/>
          </a:xfrm>
          <a:prstGeom prst="roundRect">
            <a:avLst>
              <a:gd name="adj" fmla="val 0"/>
            </a:avLst>
          </a:prstGeom>
          <a:solidFill>
            <a:srgbClr val="73185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n w="6350">
                  <a:noFill/>
                </a:ln>
                <a:solidFill>
                  <a:schemeClr val="bg1"/>
                </a:solidFill>
                <a:latin typeface="Impact" pitchFamily="34" charset="0"/>
                <a:ea typeface="微软雅黑" pitchFamily="34" charset="-122"/>
              </a:rPr>
              <a:t>基于</a:t>
            </a:r>
            <a:r>
              <a:rPr lang="zh-CN" altLang="en-US" sz="1000" b="1" dirty="0">
                <a:ln w="6350">
                  <a:noFill/>
                </a:ln>
                <a:solidFill>
                  <a:schemeClr val="bg1"/>
                </a:solidFill>
                <a:latin typeface="Impact" pitchFamily="34" charset="0"/>
                <a:ea typeface="微软雅黑" pitchFamily="34" charset="-122"/>
              </a:rPr>
              <a:t>异质</a:t>
            </a:r>
            <a:r>
              <a:rPr lang="zh-CN" altLang="en-US" sz="1000" b="1" dirty="0" smtClean="0">
                <a:ln w="6350">
                  <a:noFill/>
                </a:ln>
                <a:solidFill>
                  <a:schemeClr val="bg1"/>
                </a:solidFill>
                <a:latin typeface="Impact" pitchFamily="34" charset="0"/>
                <a:ea typeface="微软雅黑" pitchFamily="34" charset="-122"/>
              </a:rPr>
              <a:t>网络的关联预测方法</a:t>
            </a:r>
            <a:endParaRPr lang="zh-CN" altLang="en-US" sz="1000" b="1" dirty="0">
              <a:ln w="6350">
                <a:noFill/>
              </a:ln>
              <a:solidFill>
                <a:schemeClr val="bg1"/>
              </a:solidFill>
              <a:latin typeface="Impact" pitchFamily="34" charset="0"/>
              <a:ea typeface="微软雅黑" pitchFamily="34" charset="-122"/>
            </a:endParaRPr>
          </a:p>
        </p:txBody>
      </p:sp>
      <p:grpSp>
        <p:nvGrpSpPr>
          <p:cNvPr id="142" name="组合 141"/>
          <p:cNvGrpSpPr/>
          <p:nvPr/>
        </p:nvGrpSpPr>
        <p:grpSpPr>
          <a:xfrm>
            <a:off x="4360547" y="1322079"/>
            <a:ext cx="417513" cy="3160713"/>
            <a:chOff x="4360547" y="1601788"/>
            <a:chExt cx="417513" cy="3160713"/>
          </a:xfrm>
        </p:grpSpPr>
        <p:sp>
          <p:nvSpPr>
            <p:cNvPr id="143" name="Freeform 96"/>
            <p:cNvSpPr/>
            <p:nvPr/>
          </p:nvSpPr>
          <p:spPr bwMode="auto">
            <a:xfrm>
              <a:off x="4373247" y="1601788"/>
              <a:ext cx="392113" cy="682625"/>
            </a:xfrm>
            <a:custGeom>
              <a:avLst/>
              <a:gdLst>
                <a:gd name="T0" fmla="*/ 235 w 235"/>
                <a:gd name="T1" fmla="*/ 360 h 408"/>
                <a:gd name="T2" fmla="*/ 187 w 235"/>
                <a:gd name="T3" fmla="*/ 408 h 408"/>
                <a:gd name="T4" fmla="*/ 48 w 235"/>
                <a:gd name="T5" fmla="*/ 408 h 408"/>
                <a:gd name="T6" fmla="*/ 0 w 235"/>
                <a:gd name="T7" fmla="*/ 360 h 408"/>
                <a:gd name="T8" fmla="*/ 0 w 235"/>
                <a:gd name="T9" fmla="*/ 48 h 408"/>
                <a:gd name="T10" fmla="*/ 48 w 235"/>
                <a:gd name="T11" fmla="*/ 0 h 408"/>
                <a:gd name="T12" fmla="*/ 187 w 235"/>
                <a:gd name="T13" fmla="*/ 0 h 408"/>
                <a:gd name="T14" fmla="*/ 235 w 235"/>
                <a:gd name="T15" fmla="*/ 48 h 408"/>
                <a:gd name="T16" fmla="*/ 235 w 235"/>
                <a:gd name="T17" fmla="*/ 36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08">
                  <a:moveTo>
                    <a:pt x="235" y="360"/>
                  </a:moveTo>
                  <a:cubicBezTo>
                    <a:pt x="235" y="387"/>
                    <a:pt x="214" y="408"/>
                    <a:pt x="187" y="408"/>
                  </a:cubicBezTo>
                  <a:cubicBezTo>
                    <a:pt x="48" y="408"/>
                    <a:pt x="48" y="408"/>
                    <a:pt x="48" y="408"/>
                  </a:cubicBezTo>
                  <a:cubicBezTo>
                    <a:pt x="21" y="408"/>
                    <a:pt x="0" y="387"/>
                    <a:pt x="0" y="360"/>
                  </a:cubicBezTo>
                  <a:cubicBezTo>
                    <a:pt x="0" y="48"/>
                    <a:pt x="0" y="48"/>
                    <a:pt x="0" y="48"/>
                  </a:cubicBezTo>
                  <a:cubicBezTo>
                    <a:pt x="0" y="21"/>
                    <a:pt x="21" y="0"/>
                    <a:pt x="48" y="0"/>
                  </a:cubicBezTo>
                  <a:cubicBezTo>
                    <a:pt x="187" y="0"/>
                    <a:pt x="187" y="0"/>
                    <a:pt x="187" y="0"/>
                  </a:cubicBezTo>
                  <a:cubicBezTo>
                    <a:pt x="214" y="0"/>
                    <a:pt x="235" y="21"/>
                    <a:pt x="235" y="48"/>
                  </a:cubicBezTo>
                  <a:lnTo>
                    <a:pt x="235" y="360"/>
                  </a:lnTo>
                  <a:close/>
                </a:path>
              </a:pathLst>
            </a:custGeom>
            <a:solidFill>
              <a:srgbClr val="73185A"/>
            </a:solidFill>
            <a:ln>
              <a:noFill/>
            </a:ln>
          </p:spPr>
          <p:txBody>
            <a:bodyPr vert="horz" wrap="square" lIns="91440" tIns="45720" rIns="91440" bIns="45720" numCol="1" anchor="t" anchorCtr="0" compatLnSpc="1"/>
            <a:lstStyle/>
            <a:p>
              <a:endParaRPr lang="zh-CN" altLang="en-US" b="1"/>
            </a:p>
          </p:txBody>
        </p:sp>
        <p:sp>
          <p:nvSpPr>
            <p:cNvPr id="144" name="Rectangle 97"/>
            <p:cNvSpPr>
              <a:spLocks noChangeArrowheads="1"/>
            </p:cNvSpPr>
            <p:nvPr/>
          </p:nvSpPr>
          <p:spPr bwMode="auto">
            <a:xfrm>
              <a:off x="4360547" y="1824038"/>
              <a:ext cx="417513" cy="2393950"/>
            </a:xfrm>
            <a:prstGeom prst="rect">
              <a:avLst/>
            </a:prstGeom>
            <a:solidFill>
              <a:srgbClr val="73185A"/>
            </a:solidFill>
            <a:ln>
              <a:noFill/>
            </a:ln>
          </p:spPr>
          <p:txBody>
            <a:bodyPr vert="horz" wrap="square" lIns="91440" tIns="45720" rIns="91440" bIns="45720" numCol="1" anchor="t" anchorCtr="0" compatLnSpc="1"/>
            <a:lstStyle/>
            <a:p>
              <a:endParaRPr lang="zh-CN" altLang="en-US" b="1"/>
            </a:p>
          </p:txBody>
        </p:sp>
        <p:sp>
          <p:nvSpPr>
            <p:cNvPr id="145" name="Rectangle 98"/>
            <p:cNvSpPr>
              <a:spLocks noChangeArrowheads="1"/>
            </p:cNvSpPr>
            <p:nvPr/>
          </p:nvSpPr>
          <p:spPr bwMode="auto">
            <a:xfrm>
              <a:off x="4385947" y="1824038"/>
              <a:ext cx="120650" cy="239395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b="1"/>
            </a:p>
          </p:txBody>
        </p:sp>
        <p:sp>
          <p:nvSpPr>
            <p:cNvPr id="146" name="Rectangle 99"/>
            <p:cNvSpPr>
              <a:spLocks noChangeArrowheads="1"/>
            </p:cNvSpPr>
            <p:nvPr/>
          </p:nvSpPr>
          <p:spPr bwMode="auto">
            <a:xfrm>
              <a:off x="4628834" y="1824038"/>
              <a:ext cx="119063" cy="239395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b="1"/>
            </a:p>
          </p:txBody>
        </p:sp>
        <p:sp>
          <p:nvSpPr>
            <p:cNvPr id="147" name="Rectangle 100"/>
            <p:cNvSpPr>
              <a:spLocks noChangeArrowheads="1"/>
            </p:cNvSpPr>
            <p:nvPr/>
          </p:nvSpPr>
          <p:spPr bwMode="auto">
            <a:xfrm>
              <a:off x="4502627" y="1824038"/>
              <a:ext cx="127795" cy="2393950"/>
            </a:xfrm>
            <a:prstGeom prst="rect">
              <a:avLst/>
            </a:prstGeom>
            <a:solidFill>
              <a:srgbClr val="73185A"/>
            </a:solidFill>
            <a:ln>
              <a:noFill/>
            </a:ln>
          </p:spPr>
          <p:txBody>
            <a:bodyPr vert="horz" wrap="square" lIns="91440" tIns="45720" rIns="91440" bIns="45720" numCol="1" anchor="t" anchorCtr="0" compatLnSpc="1"/>
            <a:lstStyle/>
            <a:p>
              <a:endParaRPr lang="zh-CN" altLang="en-US" b="1"/>
            </a:p>
          </p:txBody>
        </p:sp>
        <p:sp>
          <p:nvSpPr>
            <p:cNvPr id="148" name="Freeform 101"/>
            <p:cNvSpPr/>
            <p:nvPr/>
          </p:nvSpPr>
          <p:spPr bwMode="auto">
            <a:xfrm>
              <a:off x="4360547" y="4217988"/>
              <a:ext cx="417513" cy="333375"/>
            </a:xfrm>
            <a:custGeom>
              <a:avLst/>
              <a:gdLst>
                <a:gd name="T0" fmla="*/ 0 w 263"/>
                <a:gd name="T1" fmla="*/ 0 h 210"/>
                <a:gd name="T2" fmla="*/ 54 w 263"/>
                <a:gd name="T3" fmla="*/ 210 h 210"/>
                <a:gd name="T4" fmla="*/ 207 w 263"/>
                <a:gd name="T5" fmla="*/ 210 h 210"/>
                <a:gd name="T6" fmla="*/ 263 w 263"/>
                <a:gd name="T7" fmla="*/ 0 h 210"/>
                <a:gd name="T8" fmla="*/ 0 w 263"/>
                <a:gd name="T9" fmla="*/ 0 h 210"/>
              </a:gdLst>
              <a:ahLst/>
              <a:cxnLst>
                <a:cxn ang="0">
                  <a:pos x="T0" y="T1"/>
                </a:cxn>
                <a:cxn ang="0">
                  <a:pos x="T2" y="T3"/>
                </a:cxn>
                <a:cxn ang="0">
                  <a:pos x="T4" y="T5"/>
                </a:cxn>
                <a:cxn ang="0">
                  <a:pos x="T6" y="T7"/>
                </a:cxn>
                <a:cxn ang="0">
                  <a:pos x="T8" y="T9"/>
                </a:cxn>
              </a:cxnLst>
              <a:rect l="0" t="0" r="r" b="b"/>
              <a:pathLst>
                <a:path w="263" h="210">
                  <a:moveTo>
                    <a:pt x="0" y="0"/>
                  </a:moveTo>
                  <a:lnTo>
                    <a:pt x="54" y="210"/>
                  </a:lnTo>
                  <a:lnTo>
                    <a:pt x="207" y="210"/>
                  </a:lnTo>
                  <a:lnTo>
                    <a:pt x="263" y="0"/>
                  </a:lnTo>
                  <a:lnTo>
                    <a:pt x="0" y="0"/>
                  </a:lnTo>
                  <a:close/>
                </a:path>
              </a:pathLst>
            </a:custGeom>
            <a:solidFill>
              <a:srgbClr val="73185A"/>
            </a:solidFill>
            <a:ln>
              <a:noFill/>
            </a:ln>
          </p:spPr>
          <p:txBody>
            <a:bodyPr vert="horz" wrap="square" lIns="91440" tIns="45720" rIns="91440" bIns="45720" numCol="1" anchor="t" anchorCtr="0" compatLnSpc="1"/>
            <a:lstStyle/>
            <a:p>
              <a:endParaRPr lang="zh-CN" altLang="en-US" b="1"/>
            </a:p>
          </p:txBody>
        </p:sp>
        <p:sp>
          <p:nvSpPr>
            <p:cNvPr id="149" name="Freeform 102"/>
            <p:cNvSpPr/>
            <p:nvPr/>
          </p:nvSpPr>
          <p:spPr bwMode="auto">
            <a:xfrm>
              <a:off x="4446272" y="4551363"/>
              <a:ext cx="242888" cy="211138"/>
            </a:xfrm>
            <a:custGeom>
              <a:avLst/>
              <a:gdLst>
                <a:gd name="T0" fmla="*/ 145 w 145"/>
                <a:gd name="T1" fmla="*/ 0 h 126"/>
                <a:gd name="T2" fmla="*/ 0 w 145"/>
                <a:gd name="T3" fmla="*/ 0 h 126"/>
                <a:gd name="T4" fmla="*/ 35 w 145"/>
                <a:gd name="T5" fmla="*/ 89 h 126"/>
                <a:gd name="T6" fmla="*/ 74 w 145"/>
                <a:gd name="T7" fmla="*/ 126 h 126"/>
                <a:gd name="T8" fmla="*/ 112 w 145"/>
                <a:gd name="T9" fmla="*/ 89 h 126"/>
                <a:gd name="T10" fmla="*/ 145 w 145"/>
                <a:gd name="T11" fmla="*/ 0 h 126"/>
              </a:gdLst>
              <a:ahLst/>
              <a:cxnLst>
                <a:cxn ang="0">
                  <a:pos x="T0" y="T1"/>
                </a:cxn>
                <a:cxn ang="0">
                  <a:pos x="T2" y="T3"/>
                </a:cxn>
                <a:cxn ang="0">
                  <a:pos x="T4" y="T5"/>
                </a:cxn>
                <a:cxn ang="0">
                  <a:pos x="T6" y="T7"/>
                </a:cxn>
                <a:cxn ang="0">
                  <a:pos x="T8" y="T9"/>
                </a:cxn>
                <a:cxn ang="0">
                  <a:pos x="T10" y="T11"/>
                </a:cxn>
              </a:cxnLst>
              <a:rect l="0" t="0" r="r" b="b"/>
              <a:pathLst>
                <a:path w="145" h="126">
                  <a:moveTo>
                    <a:pt x="145" y="0"/>
                  </a:moveTo>
                  <a:cubicBezTo>
                    <a:pt x="0" y="0"/>
                    <a:pt x="0" y="0"/>
                    <a:pt x="0" y="0"/>
                  </a:cubicBezTo>
                  <a:cubicBezTo>
                    <a:pt x="35" y="89"/>
                    <a:pt x="35" y="89"/>
                    <a:pt x="35" y="89"/>
                  </a:cubicBezTo>
                  <a:cubicBezTo>
                    <a:pt x="36" y="110"/>
                    <a:pt x="53" y="126"/>
                    <a:pt x="74" y="126"/>
                  </a:cubicBezTo>
                  <a:cubicBezTo>
                    <a:pt x="94" y="126"/>
                    <a:pt x="111" y="109"/>
                    <a:pt x="112" y="89"/>
                  </a:cubicBezTo>
                  <a:lnTo>
                    <a:pt x="145" y="0"/>
                  </a:lnTo>
                  <a:close/>
                </a:path>
              </a:pathLst>
            </a:custGeom>
            <a:solidFill>
              <a:srgbClr val="73185A"/>
            </a:solidFill>
            <a:ln>
              <a:noFill/>
            </a:ln>
          </p:spPr>
          <p:txBody>
            <a:bodyPr vert="horz" wrap="square" lIns="91440" tIns="45720" rIns="91440" bIns="45720" numCol="1" anchor="t" anchorCtr="0" compatLnSpc="1"/>
            <a:lstStyle/>
            <a:p>
              <a:endParaRPr lang="zh-CN" altLang="en-US" b="1"/>
            </a:p>
          </p:txBody>
        </p:sp>
      </p:grpSp>
      <p:sp>
        <p:nvSpPr>
          <p:cNvPr id="40" name="Freeform 11"/>
          <p:cNvSpPr>
            <a:spLocks noEditPoints="1"/>
          </p:cNvSpPr>
          <p:nvPr/>
        </p:nvSpPr>
        <p:spPr bwMode="auto">
          <a:xfrm>
            <a:off x="5346285" y="1106079"/>
            <a:ext cx="432000" cy="432000"/>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73185A"/>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78">
        <p15:prstTrans prst="pageCurlDouble"/>
      </p:transition>
    </mc:Choice>
    <mc:Fallback xmlns="">
      <p:transition spd="slow" advTm="1278">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47664" y="378109"/>
            <a:ext cx="2406428" cy="336695"/>
          </a:xfrm>
          <a:prstGeom prst="rect">
            <a:avLst/>
          </a:prstGeom>
        </p:spPr>
        <p:txBody>
          <a:bodyPr wrap="none" anchor="ctr" anchorCtr="0">
            <a:spAutoFit/>
          </a:bodyPr>
          <a:lstStyle/>
          <a:p>
            <a:pPr>
              <a:lnSpc>
                <a:spcPct val="150000"/>
              </a:lnSpc>
            </a:pPr>
            <a:r>
              <a:rPr lang="zh-CN" altLang="en-US" sz="1200" dirty="0">
                <a:solidFill>
                  <a:srgbClr val="73185A"/>
                </a:solidFill>
                <a:latin typeface="微软雅黑" pitchFamily="34" charset="-122"/>
                <a:ea typeface="微软雅黑" pitchFamily="34" charset="-122"/>
              </a:rPr>
              <a:t>药物</a:t>
            </a:r>
            <a:r>
              <a:rPr lang="en-US" altLang="zh-CN" sz="1200" dirty="0">
                <a:solidFill>
                  <a:srgbClr val="73185A"/>
                </a:solidFill>
                <a:latin typeface="微软雅黑" pitchFamily="34" charset="-122"/>
                <a:ea typeface="微软雅黑" pitchFamily="34" charset="-122"/>
              </a:rPr>
              <a:t>-</a:t>
            </a:r>
            <a:r>
              <a:rPr lang="zh-CN" altLang="en-US" sz="1200" dirty="0">
                <a:solidFill>
                  <a:srgbClr val="73185A"/>
                </a:solidFill>
                <a:latin typeface="微软雅黑" pitchFamily="34" charset="-122"/>
                <a:ea typeface="微软雅黑" pitchFamily="34" charset="-122"/>
              </a:rPr>
              <a:t>靶点关联预测机器学习方法</a:t>
            </a:r>
          </a:p>
        </p:txBody>
      </p:sp>
      <p:sp>
        <p:nvSpPr>
          <p:cNvPr id="2" name="灯片编号占位符 1"/>
          <p:cNvSpPr>
            <a:spLocks noGrp="1"/>
          </p:cNvSpPr>
          <p:nvPr>
            <p:ph type="sldNum" sz="quarter" idx="4"/>
          </p:nvPr>
        </p:nvSpPr>
        <p:spPr/>
        <p:txBody>
          <a:bodyPr/>
          <a:lstStyle/>
          <a:p>
            <a:fld id="{E06E2961-04C3-4FCD-8318-424E4D2C0A5D}" type="slidenum">
              <a:rPr lang="zh-CN" altLang="en-US" smtClean="0"/>
              <a:t>9</a:t>
            </a:fld>
            <a:endParaRPr lang="zh-CN" altLang="en-US"/>
          </a:p>
        </p:txBody>
      </p:sp>
      <p:pic>
        <p:nvPicPr>
          <p:cNvPr id="3" name="图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75856" y="790196"/>
            <a:ext cx="5760640" cy="2644856"/>
          </a:xfrm>
          <a:prstGeom prst="rect">
            <a:avLst/>
          </a:prstGeom>
        </p:spPr>
      </p:pic>
      <p:sp>
        <p:nvSpPr>
          <p:cNvPr id="42" name="Line 33"/>
          <p:cNvSpPr>
            <a:spLocks noChangeShapeType="1"/>
          </p:cNvSpPr>
          <p:nvPr/>
        </p:nvSpPr>
        <p:spPr bwMode="auto">
          <a:xfrm>
            <a:off x="3131840" y="842764"/>
            <a:ext cx="0" cy="4176000"/>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圆角矩形 44"/>
          <p:cNvSpPr/>
          <p:nvPr/>
        </p:nvSpPr>
        <p:spPr>
          <a:xfrm>
            <a:off x="251520" y="842764"/>
            <a:ext cx="2952328" cy="246226"/>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ln w="6350">
                  <a:noFill/>
                </a:ln>
                <a:solidFill>
                  <a:srgbClr val="73185A"/>
                </a:solidFill>
                <a:latin typeface="Times New Roman" panose="02020603050405020304" pitchFamily="18" charset="0"/>
                <a:ea typeface="微软雅黑" pitchFamily="34" charset="-122"/>
                <a:cs typeface="Times New Roman" panose="02020603050405020304" pitchFamily="18" charset="0"/>
              </a:rPr>
              <a:t>PMF : Probabilistic Matrix Factorization</a:t>
            </a:r>
            <a:endParaRPr lang="zh-CN" altLang="en-US" sz="1200" b="1" dirty="0">
              <a:ln w="6350">
                <a:noFill/>
              </a:ln>
              <a:solidFill>
                <a:srgbClr val="73185A"/>
              </a:solidFill>
              <a:latin typeface="Times New Roman" panose="02020603050405020304" pitchFamily="18" charset="0"/>
              <a:ea typeface="微软雅黑" pitchFamily="34" charset="-122"/>
              <a:cs typeface="Times New Roman" panose="02020603050405020304" pitchFamily="18" charset="0"/>
            </a:endParaRPr>
          </a:p>
        </p:txBody>
      </p:sp>
      <p:pic>
        <p:nvPicPr>
          <p:cNvPr id="27" name="图片 26"/>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23528" y="1274812"/>
            <a:ext cx="2183755" cy="451025"/>
          </a:xfrm>
          <a:prstGeom prst="rect">
            <a:avLst/>
          </a:prstGeom>
        </p:spPr>
      </p:pic>
      <p:pic>
        <p:nvPicPr>
          <p:cNvPr id="28" name="图片 27"/>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3528" y="1778868"/>
            <a:ext cx="2205563" cy="473824"/>
          </a:xfrm>
          <a:prstGeom prst="rect">
            <a:avLst/>
          </a:prstGeom>
        </p:spPr>
      </p:pic>
      <p:pic>
        <p:nvPicPr>
          <p:cNvPr id="29" name="图片 28"/>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23527" y="2282924"/>
            <a:ext cx="2651662" cy="403661"/>
          </a:xfrm>
          <a:prstGeom prst="rect">
            <a:avLst/>
          </a:prstGeom>
        </p:spPr>
      </p:pic>
      <p:pic>
        <p:nvPicPr>
          <p:cNvPr id="12" name="图片 11"/>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23527" y="2858988"/>
            <a:ext cx="2534775" cy="1014680"/>
          </a:xfrm>
          <a:prstGeom prst="rect">
            <a:avLst/>
          </a:prstGeom>
        </p:spPr>
      </p:pic>
      <p:grpSp>
        <p:nvGrpSpPr>
          <p:cNvPr id="22" name="组合 21"/>
          <p:cNvGrpSpPr/>
          <p:nvPr/>
        </p:nvGrpSpPr>
        <p:grpSpPr>
          <a:xfrm>
            <a:off x="449058" y="4083124"/>
            <a:ext cx="2106718" cy="849086"/>
            <a:chOff x="467544" y="4170142"/>
            <a:chExt cx="2106718" cy="849086"/>
          </a:xfrm>
        </p:grpSpPr>
        <p:pic>
          <p:nvPicPr>
            <p:cNvPr id="13" name="图片 12"/>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47564" y="4746206"/>
              <a:ext cx="720081" cy="273022"/>
            </a:xfrm>
            <a:prstGeom prst="rect">
              <a:avLst/>
            </a:prstGeom>
          </p:spPr>
        </p:pic>
        <p:pic>
          <p:nvPicPr>
            <p:cNvPr id="14" name="图片 13"/>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582862" y="4763417"/>
              <a:ext cx="684882" cy="255811"/>
            </a:xfrm>
            <a:prstGeom prst="rect">
              <a:avLst/>
            </a:prstGeom>
          </p:spPr>
        </p:pic>
        <p:pic>
          <p:nvPicPr>
            <p:cNvPr id="21" name="图片 20"/>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4106" y="4252970"/>
              <a:ext cx="1522509" cy="421228"/>
            </a:xfrm>
            <a:prstGeom prst="rect">
              <a:avLst/>
            </a:prstGeom>
          </p:spPr>
        </p:pic>
        <p:sp>
          <p:nvSpPr>
            <p:cNvPr id="18" name="矩形 17"/>
            <p:cNvSpPr/>
            <p:nvPr/>
          </p:nvSpPr>
          <p:spPr>
            <a:xfrm>
              <a:off x="467544" y="4170142"/>
              <a:ext cx="2106718" cy="849086"/>
            </a:xfrm>
            <a:prstGeom prst="rect">
              <a:avLst/>
            </a:prstGeom>
            <a:noFill/>
            <a:ln w="9525">
              <a:solidFill>
                <a:srgbClr val="7318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4427985" y="3579067"/>
            <a:ext cx="3389589" cy="390272"/>
          </a:xfrm>
          <a:prstGeom prst="rect">
            <a:avLst/>
          </a:prstGeom>
        </p:spPr>
      </p:pic>
      <p:cxnSp>
        <p:nvCxnSpPr>
          <p:cNvPr id="26" name="直接箭头连接符 25"/>
          <p:cNvCxnSpPr/>
          <p:nvPr/>
        </p:nvCxnSpPr>
        <p:spPr>
          <a:xfrm>
            <a:off x="2915816" y="3723084"/>
            <a:ext cx="1344021" cy="0"/>
          </a:xfrm>
          <a:prstGeom prst="straightConnector1">
            <a:avLst/>
          </a:prstGeom>
          <a:ln>
            <a:solidFill>
              <a:srgbClr val="73185A"/>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Freeform 261"/>
          <p:cNvSpPr>
            <a:spLocks/>
          </p:cNvSpPr>
          <p:nvPr/>
        </p:nvSpPr>
        <p:spPr bwMode="auto">
          <a:xfrm>
            <a:off x="35496" y="815628"/>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73185A"/>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nvGrpSpPr>
          <p:cNvPr id="35" name="组合 34"/>
          <p:cNvGrpSpPr/>
          <p:nvPr/>
        </p:nvGrpSpPr>
        <p:grpSpPr>
          <a:xfrm>
            <a:off x="377684" y="1093099"/>
            <a:ext cx="2700000" cy="40500"/>
            <a:chOff x="320818" y="1168639"/>
            <a:chExt cx="2214959" cy="40500"/>
          </a:xfrm>
        </p:grpSpPr>
        <p:sp>
          <p:nvSpPr>
            <p:cNvPr id="36" name="矩形 35"/>
            <p:cNvSpPr/>
            <p:nvPr/>
          </p:nvSpPr>
          <p:spPr>
            <a:xfrm>
              <a:off x="320818" y="1168639"/>
              <a:ext cx="612000" cy="40500"/>
            </a:xfrm>
            <a:prstGeom prst="rect">
              <a:avLst/>
            </a:prstGeom>
            <a:solidFill>
              <a:srgbClr val="03CC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sp>
          <p:nvSpPr>
            <p:cNvPr id="37" name="矩形 36"/>
            <p:cNvSpPr/>
            <p:nvPr/>
          </p:nvSpPr>
          <p:spPr>
            <a:xfrm>
              <a:off x="915777" y="1168639"/>
              <a:ext cx="1620000" cy="40500"/>
            </a:xfrm>
            <a:prstGeom prst="rect">
              <a:avLst/>
            </a:prstGeom>
            <a:solidFill>
              <a:srgbClr val="73185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93CDDD"/>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3347864" y="4144877"/>
            <a:ext cx="5729807" cy="323165"/>
          </a:xfrm>
          <a:prstGeom prst="rect">
            <a:avLst/>
          </a:prstGeom>
        </p:spPr>
        <p:txBody>
          <a:bodyPr wrap="square">
            <a:spAutoFit/>
          </a:bodyPr>
          <a:lstStyle/>
          <a:p>
            <a:pPr>
              <a:lnSpc>
                <a:spcPct val="150000"/>
              </a:lnSpc>
            </a:pPr>
            <a:r>
              <a:rPr lang="en-US" altLang="zh-CN" sz="1000" b="1" dirty="0" smtClean="0">
                <a:solidFill>
                  <a:srgbClr val="73185A"/>
                </a:solidFill>
                <a:latin typeface="Arial" pitchFamily="34" charset="0"/>
                <a:ea typeface="微软雅黑" pitchFamily="34" charset="-122"/>
              </a:rPr>
              <a:t>PMF</a:t>
            </a:r>
            <a:r>
              <a:rPr lang="zh-CN" altLang="en-US" sz="1000" b="1" dirty="0" smtClean="0">
                <a:solidFill>
                  <a:srgbClr val="73185A"/>
                </a:solidFill>
                <a:latin typeface="Arial" pitchFamily="34" charset="0"/>
                <a:ea typeface="微软雅黑" pitchFamily="34" charset="-122"/>
              </a:rPr>
              <a:t>在一定程度上解决了关联矩阵数据稀疏的问题，但是其对药物和靶点的辅助信息没有加以利用。</a:t>
            </a:r>
            <a:endParaRPr lang="zh-CN" altLang="en-US" b="1" dirty="0">
              <a:solidFill>
                <a:srgbClr val="73185A"/>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422">
        <p15:prstTrans prst="pageCurlDouble"/>
      </p:transition>
    </mc:Choice>
    <mc:Fallback xmlns="">
      <p:transition spd="slow" advTm="33422">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341.2073"/>
  <p:tag name="ORIGINALWIDTH" val="1652.043"/>
  <p:tag name="OUTPUTDPI" val="1200"/>
  <p:tag name="LATEXADDIN" val="\documentclass{article}&#10;\usepackage{amsmath}&#10;\usepackage{bm}&#10;\pagestyle{empty}&#10;\begin{document}&#10;&#10;&#10;\begin{equation}&#10;p(\bm{U}|{\delta_U}^2) \ = \ \prod_{i=1}^m f(\bm{u}_i|\bm{0}, {\delta_U}^2\bm{I})&#10;\nonumber&#10;\end{equation}&#10;&#10;\end{document}"/>
  <p:tag name="IGUANATEXSIZE" val="20"/>
  <p:tag name="IGUANATEXCURSOR" val="200"/>
  <p:tag name="TRANSPARENCY" val="True"/>
  <p:tag name="FILENAME" val=""/>
  <p:tag name="INPUTTYPE" val="0"/>
  <p:tag name="LATEXENGINEID" val="0"/>
  <p:tag name="TEMPFOLDER" val="E:\LiuXiaohu\PPTTEX\"/>
</p:tagLst>
</file>

<file path=ppt/tags/tag10.xml><?xml version="1.0" encoding="utf-8"?>
<p:tagLst xmlns:a="http://schemas.openxmlformats.org/drawingml/2006/main" xmlns:r="http://schemas.openxmlformats.org/officeDocument/2006/relationships" xmlns:p="http://schemas.openxmlformats.org/presentationml/2006/main">
  <p:tag name="ORIGINALHEIGHT" val="373.4533"/>
  <p:tag name="ORIGINALWIDTH" val="1349.831"/>
  <p:tag name="OUTPUTDPI" val="1200"/>
  <p:tag name="LATEXADDIN" val="\documentclass{article}&#10;\usepackage{amsmath}&#10;\usepackage{bm}&#10;\pagestyle{empty}&#10;\begin{document}&#10;&#10;\begin{equation}&#10;\bm{I}_{ij} \ = \ &#10;\begin{cases}&#10;1 \quad &amp; \bm{Y}_{ij} = 1 \\&#10;0 \quad &amp; otherwise \\&#10;\end{cases}&#10;\nonumber&#10;\end{equation}&#10;&#10;\end{document}"/>
  <p:tag name="IGUANATEXSIZE" val="20"/>
  <p:tag name="IGUANATEXCURSOR" val="220"/>
  <p:tag name="TRANSPARENCY" val="True"/>
  <p:tag name="FILENAME" val=""/>
  <p:tag name="INPUTTYPE" val="0"/>
  <p:tag name="LATEXENGINEID" val="0"/>
  <p:tag name="TEMPFOLDER" val="E:\LiuXiaohu\PPTTEX\"/>
</p:tagLst>
</file>

<file path=ppt/tags/tag11.xml><?xml version="1.0" encoding="utf-8"?>
<p:tagLst xmlns:a="http://schemas.openxmlformats.org/drawingml/2006/main" xmlns:r="http://schemas.openxmlformats.org/officeDocument/2006/relationships" xmlns:p="http://schemas.openxmlformats.org/presentationml/2006/main">
  <p:tag name="ORIGINALHEIGHT" val="266.2167"/>
  <p:tag name="ORIGINALWIDTH" val="805.3993"/>
  <p:tag name="OUTPUTDPI" val="1200"/>
  <p:tag name="LATEXADDIN" val="\documentclass{article}&#10;\usepackage{amsmath}&#10;\usepackage{bm}&#10;\pagestyle{empty}&#10;\begin{document}&#10;&#10;\begin{equation}&#10;\begin{aligned}&#10;\bm{S}^d = \sum_i \bm{\omega}^d_i \bm{S}^d_i&#10;\nonumber&#10;\end{aligned}&#10;\end{equation}&#10;&#10;&#10;\end{document}"/>
  <p:tag name="IGUANATEXSIZE" val="20"/>
  <p:tag name="IGUANATEXCURSOR" val="174"/>
  <p:tag name="TRANSPARENCY" val="True"/>
  <p:tag name="FILENAME" val=""/>
  <p:tag name="INPUTTYPE" val="0"/>
  <p:tag name="LATEXENGINEID" val="0"/>
  <p:tag name="TEMPFOLDER" val="E:\LiuXiaohu\PPTTEX\"/>
</p:tagLst>
</file>

<file path=ppt/tags/tag12.xml><?xml version="1.0" encoding="utf-8"?>
<p:tagLst xmlns:a="http://schemas.openxmlformats.org/drawingml/2006/main" xmlns:r="http://schemas.openxmlformats.org/officeDocument/2006/relationships" xmlns:p="http://schemas.openxmlformats.org/presentationml/2006/main">
  <p:tag name="ORIGINALHEIGHT" val="283.4646"/>
  <p:tag name="ORIGINALWIDTH" val="764.1545"/>
  <p:tag name="OUTPUTDPI" val="1200"/>
  <p:tag name="LATEXADDIN" val="\documentclass{article}&#10;\usepackage{amsmath}&#10;\usepackage{bm}&#10;\pagestyle{empty}&#10;\begin{document}&#10;&#10;\begin{equation}&#10;\begin{aligned}&#10;\bm{S}^t = \sum_j \bm{\omega}^t_j \bm{S}^t_j&#10;\nonumber&#10;\end{aligned}&#10;\end{equation}&#10;&#10;&#10;\end{document}"/>
  <p:tag name="IGUANATEXSIZE" val="20"/>
  <p:tag name="IGUANATEXCURSOR" val="174"/>
  <p:tag name="TRANSPARENCY" val="True"/>
  <p:tag name="FILENAME" val=""/>
  <p:tag name="INPUTTYPE" val="0"/>
  <p:tag name="LATEXENGINEID" val="0"/>
  <p:tag name="TEMPFOLDER" val="E:\LiuXiaohu\PPTTEX\"/>
</p:tagLst>
</file>

<file path=ppt/tags/tag13.xml><?xml version="1.0" encoding="utf-8"?>
<p:tagLst xmlns:a="http://schemas.openxmlformats.org/drawingml/2006/main" xmlns:r="http://schemas.openxmlformats.org/officeDocument/2006/relationships" xmlns:p="http://schemas.openxmlformats.org/presentationml/2006/main">
  <p:tag name="ORIGINALHEIGHT" val="722.1597"/>
  <p:tag name="ORIGINALWIDTH" val="2398.95"/>
  <p:tag name="OUTPUTDPI" val="1200"/>
  <p:tag name="LATEXADDIN" val="\documentclass{article}&#10;\usepackage{amsmath}&#10;\usepackage{bm}&#10;\pagestyle{empty}&#10;\begin{document}&#10;&#10;&#10;&#10;\begin{equation}&#10;\begin{aligned}&#10;\mathcal{L} = &amp; - \sum_{i,j}\bm{Y}_{ij}\log \hat{\bm{Y}}_{ij} + (1-\bm{Y}_{ij})\log (1-\hat{\bm{Y}_{ij}}) \\ &#10;&amp; + \lambda\sum_{l=1}^N (\|\bm{W}_l\|_F^2 + \|\bm{V}_l\|_F^2)&#10;\nonumber&#10;\end{aligned}&#10;\end{equation}&#10;\end{document}"/>
  <p:tag name="IGUANATEXSIZE" val="20"/>
  <p:tag name="IGUANATEXCURSOR" val="158"/>
  <p:tag name="TRANSPARENCY" val="True"/>
  <p:tag name="FILENAME" val=""/>
  <p:tag name="INPUTTYPE" val="0"/>
  <p:tag name="LATEXENGINEID" val="0"/>
  <p:tag name="TEMPFOLDER" val="E:\LiuXiaohu\PPTTEX\"/>
</p:tagLst>
</file>

<file path=ppt/tags/tag14.xml><?xml version="1.0" encoding="utf-8"?>
<p:tagLst xmlns:a="http://schemas.openxmlformats.org/drawingml/2006/main" xmlns:r="http://schemas.openxmlformats.org/officeDocument/2006/relationships" xmlns:p="http://schemas.openxmlformats.org/presentationml/2006/main">
  <p:tag name="ORIGINALHEIGHT" val="124.4844"/>
  <p:tag name="ORIGINALWIDTH" val="1619.797"/>
  <p:tag name="OUTPUTDPI" val="1200"/>
  <p:tag name="LATEXADDIN" val="\documentclass{article}&#10;\usepackage{amsmath}&#10;\usepackage{bm}&#10;\pagestyle{empty}&#10;\begin{document}&#10;&#10;&#10;$\bm{u}_i = f_L(\ldots f_1(\bm{W}_2f(\bm{W}_1 \bm{Y}_{i*})))$&#10;&#10;\end{document}"/>
  <p:tag name="IGUANATEXSIZE" val="20"/>
  <p:tag name="IGUANATEXCURSOR" val="124"/>
  <p:tag name="TRANSPARENCY" val="True"/>
  <p:tag name="FILENAME" val=""/>
  <p:tag name="INPUTTYPE" val="0"/>
  <p:tag name="LATEXENGINEID" val="0"/>
  <p:tag name="TEMPFOLDER" val="E:\LiuXiaohu\PPTTEX\"/>
</p:tagLst>
</file>

<file path=ppt/tags/tag15.xml><?xml version="1.0" encoding="utf-8"?>
<p:tagLst xmlns:a="http://schemas.openxmlformats.org/drawingml/2006/main" xmlns:r="http://schemas.openxmlformats.org/officeDocument/2006/relationships" xmlns:p="http://schemas.openxmlformats.org/presentationml/2006/main">
  <p:tag name="ORIGINALHEIGHT" val="130.4837"/>
  <p:tag name="ORIGINALWIDTH" val="1524.559"/>
  <p:tag name="OUTPUTDPI" val="1200"/>
  <p:tag name="LATEXADDIN" val="\documentclass{article}&#10;\usepackage{amsmath}&#10;\usepackage{bm}&#10;\pagestyle{empty}&#10;\begin{document}&#10;&#10;&#10;$\bm{v}_j = f_L(\ldots f_1(\bm{V}_2f(\bm{V}_1 \bm{Y}_{*j})))$&#10;&#10;\end{document}"/>
  <p:tag name="IGUANATEXSIZE" val="20"/>
  <p:tag name="IGUANATEXCURSOR" val="124"/>
  <p:tag name="TRANSPARENCY" val="True"/>
  <p:tag name="FILENAME" val=""/>
  <p:tag name="INPUTTYPE" val="0"/>
  <p:tag name="LATEXENGINEID" val="0"/>
  <p:tag name="TEMPFOLDER" val="E:\LiuXiaohu\PPTTEX\"/>
</p:tagLst>
</file>

<file path=ppt/tags/tag16.xml><?xml version="1.0" encoding="utf-8"?>
<p:tagLst xmlns:a="http://schemas.openxmlformats.org/drawingml/2006/main" xmlns:r="http://schemas.openxmlformats.org/officeDocument/2006/relationships" xmlns:p="http://schemas.openxmlformats.org/presentationml/2006/main">
  <p:tag name="ORIGINALHEIGHT" val="155.2306"/>
  <p:tag name="ORIGINALWIDTH" val="1069.366"/>
  <p:tag name="OUTPUTDPI" val="1200"/>
  <p:tag name="LATEXADDIN" val="\documentclass{article}&#10;\usepackage{amsmath}&#10;\usepackage{bm}&#10;\pagestyle{empty}&#10;\begin{document}&#10;&#10;&#10;$\hat{\bm{Y}}_{ij} = cosine(\bm{u}_i, \bm{v}_j)$&#10;&#10;\end{document}"/>
  <p:tag name="IGUANATEXSIZE" val="20"/>
  <p:tag name="IGUANATEXCURSOR" val="144"/>
  <p:tag name="TRANSPARENCY" val="True"/>
  <p:tag name="FILENAME" val=""/>
  <p:tag name="INPUTTYPE" val="0"/>
  <p:tag name="LATEXENGINEID" val="0"/>
  <p:tag name="TEMPFOLDER" val="E:\LiuXiaohu\PPTTEX\"/>
</p:tagLst>
</file>

<file path=ppt/tags/tag17.xml><?xml version="1.0" encoding="utf-8"?>
<p:tagLst xmlns:a="http://schemas.openxmlformats.org/drawingml/2006/main" xmlns:r="http://schemas.openxmlformats.org/officeDocument/2006/relationships" xmlns:p="http://schemas.openxmlformats.org/presentationml/2006/main">
  <p:tag name="ORIGINALHEIGHT" val="1251.594"/>
  <p:tag name="ORIGINALWIDTH" val="2458.193"/>
  <p:tag name="OUTPUTDPI" val="1200"/>
  <p:tag name="LATEXADDIN" val="\documentclass{article}&#10;\usepackage{amsmath}&#10;\usepackage{bm}&#10;\pagestyle{empty}&#10;\begin{document}&#10;&#10;\begin{equation}&#10;\begin{aligned}&#10;\mathcal{L} = &amp; \sum_{i,j} \bm{I}_{ij}(\bm{Y}_{ij} - \bm{u}_i\bm{v}_j^T)^2 + \lambda(\|\bm{U}\|_F^2+\|\bm{V}\|_F^2) \\ &#10;&amp; + \alpha_1 \|\hat{\bm{Y}}^d - \bm{Y}^d\|_F^2 + (1 - \alpha_1) \|\hat{\bm{S}}^d-\bm{S}^d\|_F^2 \\&#10;&amp; + \alpha_2 \|\hat{\bm{Y}}^t - \bm{Y}^t\|_F^2 + （1 - \alpha_2） \|\hat{\bm{S}}^t-\bm{S}^t\|_F^2  \\&#10;&amp; + \lambda \sum_l(\|\bm{W}^d_l\|_F^2 + \|\bm{V}^d_l\|_F^2 \\&#10;&amp; + \|\bm{W}^t_l\|_F^2 + \|\bm{V}^t_l\|_F^2)&#10;\nonumber&#10;\end{aligned}&#10;\end{equation}\end{document}"/>
  <p:tag name="IGUANATEXSIZE" val="20"/>
  <p:tag name="IGUANATEXCURSOR" val="154"/>
  <p:tag name="TRANSPARENCY" val="True"/>
  <p:tag name="FILENAME" val=""/>
  <p:tag name="INPUTTYPE" val="0"/>
  <p:tag name="LATEXENGINEID" val="0"/>
  <p:tag name="TEMPFOLDER" val="E:\LiuXiaohu\PPTTEX\"/>
</p:tagLst>
</file>

<file path=ppt/tags/tag18.xml><?xml version="1.0" encoding="utf-8"?>
<p:tagLst xmlns:a="http://schemas.openxmlformats.org/drawingml/2006/main" xmlns:r="http://schemas.openxmlformats.org/officeDocument/2006/relationships" xmlns:p="http://schemas.openxmlformats.org/presentationml/2006/main">
  <p:tag name="ORIGINALHEIGHT" val="181.4773"/>
  <p:tag name="ORIGINALWIDTH" val="1826.022"/>
  <p:tag name="OUTPUTDPI" val="1200"/>
  <p:tag name="LATEXADDIN" val="\documentclass{article}&#10;\usepackage{amsmath}&#10;\usepackage{bm}&#10;\pagestyle{empty}&#10;\begin{document}&#10;&#10;&#10;$\bm{u}_i = f_{\frac{L}{2}}(\ldots f_1(\bm{W}^d_1 \bm{Y}_{i*}+\bm{V}^d_1 \hat{\bm{S}}^d_i)))$&#10;&#10;\end{document}"/>
  <p:tag name="IGUANATEXSIZE" val="20"/>
  <p:tag name="IGUANATEXCURSOR" val="123"/>
  <p:tag name="TRANSPARENCY" val="True"/>
  <p:tag name="FILENAME" val=""/>
  <p:tag name="INPUTTYPE" val="0"/>
  <p:tag name="LATEXENGINEID" val="0"/>
  <p:tag name="TEMPFOLDER" val="E:\LiuXiaohu\PPTTEX\"/>
</p:tagLst>
</file>

<file path=ppt/tags/tag19.xml><?xml version="1.0" encoding="utf-8"?>
<p:tagLst xmlns:a="http://schemas.openxmlformats.org/drawingml/2006/main" xmlns:r="http://schemas.openxmlformats.org/officeDocument/2006/relationships" xmlns:p="http://schemas.openxmlformats.org/presentationml/2006/main">
  <p:tag name="ORIGINALHEIGHT" val="168.7289"/>
  <p:tag name="ORIGINALWIDTH" val="602.9246"/>
  <p:tag name="OUTPUTDPI" val="1200"/>
  <p:tag name="LATEXADDIN" val="\documentclass{article}&#10;\usepackage{amsmath}&#10;\usepackage{bm}&#10;\pagestyle{empty}&#10;\begin{document}&#10;&#10;&#10;$\hat{\bm{Y}}_{ij} = \bm{u}_i \bm{v}_j^T$&#10;&#10;\end{document}"/>
  <p:tag name="IGUANATEXSIZE" val="20"/>
  <p:tag name="IGUANATEXCURSOR" val="138"/>
  <p:tag name="TRANSPARENCY" val="True"/>
  <p:tag name="FILENAME" val=""/>
  <p:tag name="INPUTTYPE" val="0"/>
  <p:tag name="LATEXENGINEID" val="0"/>
  <p:tag name="TEMPFOLDER" val="E:\LiuXiaohu\PPTTEX\"/>
</p:tagLst>
</file>

<file path=ppt/tags/tag2.xml><?xml version="1.0" encoding="utf-8"?>
<p:tagLst xmlns:a="http://schemas.openxmlformats.org/drawingml/2006/main" xmlns:r="http://schemas.openxmlformats.org/officeDocument/2006/relationships" xmlns:p="http://schemas.openxmlformats.org/presentationml/2006/main">
  <p:tag name="ORIGINALHEIGHT" val="358.4552"/>
  <p:tag name="ORIGINALWIDTH" val="1668.541"/>
  <p:tag name="OUTPUTDPI" val="1200"/>
  <p:tag name="LATEXADDIN" val="\documentclass{article}&#10;\usepackage{amsmath}&#10;\usepackage{bm}&#10;\pagestyle{empty}&#10;\begin{document}&#10;&#10;&#10;\begin{equation}&#10;p(\bm{V}|{\delta_V}^2) \ = \ \prod_{j=1}^n f(\bm{v}_j|\bm{0}, {\delta_V}^2\bm{I})&#10;\nonumber&#10;\end{equation}&#10;&#10;\end{document}"/>
  <p:tag name="IGUANATEXSIZE" val="20"/>
  <p:tag name="IGUANATEXCURSOR" val="206"/>
  <p:tag name="TRANSPARENCY" val="True"/>
  <p:tag name="FILENAME" val=""/>
  <p:tag name="INPUTTYPE" val="0"/>
  <p:tag name="LATEXENGINEID" val="0"/>
  <p:tag name="TEMPFOLDER" val="E:\LiuXiaohu\PPTTEX\"/>
</p:tagLst>
</file>

<file path=ppt/tags/tag20.xml><?xml version="1.0" encoding="utf-8"?>
<p:tagLst xmlns:a="http://schemas.openxmlformats.org/drawingml/2006/main" xmlns:r="http://schemas.openxmlformats.org/officeDocument/2006/relationships" xmlns:p="http://schemas.openxmlformats.org/presentationml/2006/main">
  <p:tag name="ORIGINALHEIGHT" val="181.4773"/>
  <p:tag name="ORIGINALWIDTH" val="1793.026"/>
  <p:tag name="OUTPUTDPI" val="1200"/>
  <p:tag name="LATEXADDIN" val="\documentclass{article}&#10;\usepackage{amsmath}&#10;\usepackage{bm}&#10;\pagestyle{empty}&#10;\begin{document}&#10;&#10;&#10;$\bm{v}_j = f_{\frac{L}{2}}(\ldots f_1(\bm{W}^t_1 \bm{Y}_{*j}+\bm{V}^t_1 \hat{\bm{S}}^t_j)))$&#10;&#10;\end{document}"/>
  <p:tag name="IGUANATEXSIZE" val="20"/>
  <p:tag name="IGUANATEXCURSOR" val="123"/>
  <p:tag name="TRANSPARENCY" val="True"/>
  <p:tag name="FILENAME" val=""/>
  <p:tag name="INPUTTYPE" val="0"/>
  <p:tag name="LATEXENGINEID" val="0"/>
  <p:tag name="TEMPFOLDER" val="E:\LiuXiaohu\PPTTEX\"/>
</p:tagLst>
</file>

<file path=ppt/tags/tag21.xml><?xml version="1.0" encoding="utf-8"?>
<p:tagLst xmlns:a="http://schemas.openxmlformats.org/drawingml/2006/main" xmlns:r="http://schemas.openxmlformats.org/officeDocument/2006/relationships" xmlns:p="http://schemas.openxmlformats.org/presentationml/2006/main">
  <p:tag name="ORIGINALHEIGHT" val="373.4533"/>
  <p:tag name="ORIGINALWIDTH" val="1349.831"/>
  <p:tag name="OUTPUTDPI" val="1200"/>
  <p:tag name="LATEXADDIN" val="\documentclass{article}&#10;\usepackage{amsmath}&#10;\usepackage{bm}&#10;\pagestyle{empty}&#10;\begin{document}&#10;&#10;\begin{equation}&#10;\bm{I}_{ij} \ = \ &#10;\begin{cases}&#10;1 \quad &amp; \bm{Y}_{ij} = 1 \\&#10;0 \quad &amp; otherwise \\&#10;\end{cases}&#10;\nonumber&#10;\end{equation}&#10;&#10;\end{document}"/>
  <p:tag name="IGUANATEXSIZE" val="20"/>
  <p:tag name="IGUANATEXCURSOR" val="220"/>
  <p:tag name="TRANSPARENCY" val="True"/>
  <p:tag name="FILENAME" val=""/>
  <p:tag name="INPUTTYPE" val="0"/>
  <p:tag name="LATEXENGINEID" val="0"/>
  <p:tag name="TEMPFOLDER" val="E:\LiuXiaohu\PPTTEX\"/>
</p:tagLst>
</file>

<file path=ppt/tags/tag22.xml><?xml version="1.0" encoding="utf-8"?>
<p:tagLst xmlns:a="http://schemas.openxmlformats.org/drawingml/2006/main" xmlns:r="http://schemas.openxmlformats.org/officeDocument/2006/relationships" xmlns:p="http://schemas.openxmlformats.org/presentationml/2006/main">
  <p:tag name="ORIGINALHEIGHT" val="1290.589"/>
  <p:tag name="ORIGINALWIDTH" val="2496.438"/>
  <p:tag name="OUTPUTDPI" val="1200"/>
  <p:tag name="LATEXADDIN" val="\documentclass{article}&#10;\usepackage{amsmath}&#10;\usepackage{bm}&#10;\pagestyle{empty}&#10;\begin{document}&#10;&#10;\begin{equation}&#10;\begin{aligned}&#10;\mathcal{L} &amp;=\sum_{i,j}\bm{I}_{ij}(\bm{Y}_{ij}-\bm{u}_i\bm{v}_j^T)^2 + \lambda(\|\bm{U}\|_F^2 + \|\bm{V}\|_F^2)  \\&#10;&amp; + \sum_p \left(\sum_{i,r}(\bm{D}^{(p)}_{ir}-\bm{u}_i\mathring{\bm{D}}^{(p)^T}_{*r})^2 + \lambda \|\mathring{\bm{D}}^{(p)}\|_F^2 \right)\\&#10;&amp; + \sum_q \left(\sum_{j,s}(\bm{T}^{(q)}_{js}-\bm{v}_j\mathring{\bm{T}}^{(q)^T}_{*s})^2 + \lambda \|\mathring{\bm{T}}^{(q)}\|_F^2 \right)&#10;\nonumber&#10;\end{aligned}&#10;\end{equation}&#10;&#10;&#10;\end{document}"/>
  <p:tag name="IGUANATEXSIZE" val="20"/>
  <p:tag name="IGUANATEXCURSOR" val="152"/>
  <p:tag name="TRANSPARENCY" val="True"/>
  <p:tag name="FILENAME" val=""/>
  <p:tag name="INPUTTYPE" val="0"/>
  <p:tag name="LATEXENGINEID" val="0"/>
  <p:tag name="TEMPFOLDER" val="E:\LiuXiaohu\PPTTEX\"/>
</p:tagLst>
</file>

<file path=ppt/tags/tag23.xml><?xml version="1.0" encoding="utf-8"?>
<p:tagLst xmlns:a="http://schemas.openxmlformats.org/drawingml/2006/main" xmlns:r="http://schemas.openxmlformats.org/officeDocument/2006/relationships" xmlns:p="http://schemas.openxmlformats.org/presentationml/2006/main">
  <p:tag name="ORIGINALHEIGHT" val="373.4533"/>
  <p:tag name="ORIGINALWIDTH" val="1349.831"/>
  <p:tag name="OUTPUTDPI" val="1200"/>
  <p:tag name="LATEXADDIN" val="\documentclass{article}&#10;\usepackage{amsmath}&#10;\usepackage{bm}&#10;\pagestyle{empty}&#10;\begin{document}&#10;&#10;\begin{equation}&#10;\bm{I}_{ij} \ = \ &#10;\begin{cases}&#10;1 \quad &amp; \bm{Y}_{ij} = 1 \\&#10;0 \quad &amp; otherwise \\&#10;\end{cases}&#10;\nonumber&#10;\end{equation}&#10;&#10;\end{document}"/>
  <p:tag name="IGUANATEXSIZE" val="20"/>
  <p:tag name="IGUANATEXCURSOR" val="220"/>
  <p:tag name="TRANSPARENCY" val="True"/>
  <p:tag name="FILENAME" val=""/>
  <p:tag name="INPUTTYPE" val="0"/>
  <p:tag name="LATEXENGINEID" val="0"/>
  <p:tag name="TEMPFOLDER" val="E:\LiuXiaohu\PPTTEX\"/>
</p:tagLst>
</file>

<file path=ppt/tags/tag24.xml><?xml version="1.0" encoding="utf-8"?>
<p:tagLst xmlns:a="http://schemas.openxmlformats.org/drawingml/2006/main" xmlns:r="http://schemas.openxmlformats.org/officeDocument/2006/relationships" xmlns:p="http://schemas.openxmlformats.org/presentationml/2006/main">
  <p:tag name="ORIGINALHEIGHT" val="193.4758"/>
  <p:tag name="ORIGINALWIDTH" val="2194.226"/>
  <p:tag name="OUTPUTDPI" val="1200"/>
  <p:tag name="LATEXADDIN" val="\documentclass{article}&#10;\usepackage{amsmath}&#10;\usepackage{bm}&#10;\pagestyle{empty}&#10;\begin{document}&#10;&#10;\begin{equation}&#10;\begin{aligned}&#10;\mathring{\bm{D}}^{(p)}_{*r} = f_{\frac{L}{2}}(\ldots f_2(\bm{W}^{(dp)}_2 f_1(\bm{W}^{(dp)}_1 \bm{D}^{(p)}_{*r})))&#10;\nonumber&#10;\end{aligned}&#10;\end{equation}&#10;&#10;&#10;\end{document}"/>
  <p:tag name="IGUANATEXSIZE" val="20"/>
  <p:tag name="IGUANATEXCURSOR" val="243"/>
  <p:tag name="TRANSPARENCY" val="True"/>
  <p:tag name="FILENAME" val=""/>
  <p:tag name="INPUTTYPE" val="0"/>
  <p:tag name="LATEXENGINEID" val="0"/>
  <p:tag name="TEMPFOLDER" val="E:\LiuXiaohu\PPTTEX\"/>
</p:tagLst>
</file>

<file path=ppt/tags/tag25.xml><?xml version="1.0" encoding="utf-8"?>
<p:tagLst xmlns:a="http://schemas.openxmlformats.org/drawingml/2006/main" xmlns:r="http://schemas.openxmlformats.org/officeDocument/2006/relationships" xmlns:p="http://schemas.openxmlformats.org/presentationml/2006/main">
  <p:tag name="ORIGINALHEIGHT" val="193.4758"/>
  <p:tag name="ORIGINALWIDTH" val="2113.986"/>
  <p:tag name="OUTPUTDPI" val="1200"/>
  <p:tag name="LATEXADDIN" val="\documentclass{article}&#10;\usepackage{amsmath}&#10;\usepackage{bm}&#10;\pagestyle{empty}&#10;\begin{document}&#10;&#10;\begin{equation}&#10;\begin{aligned}&#10;\mathring{\bm{T}}^{(q)}_{*s} = f_{\frac{L}{2}}(\ldots f_2(\bm{W}^{(tq)}_2 f_1(\bm{W}^{(tq)}_1 \bm{T}^{(q)}_{*s})))&#10;\nonumber&#10;\end{aligned}&#10;\end{equation}&#10;&#10;&#10;\end{document}"/>
  <p:tag name="IGUANATEXSIZE" val="20"/>
  <p:tag name="IGUANATEXCURSOR" val="203"/>
  <p:tag name="TRANSPARENCY" val="True"/>
  <p:tag name="FILENAME" val=""/>
  <p:tag name="INPUTTYPE" val="0"/>
  <p:tag name="LATEXENGINEID" val="0"/>
  <p:tag name="TEMPFOLDER" val="E:\LiuXiaohu\PPTTEX\"/>
</p:tagLst>
</file>

<file path=ppt/tags/tag26.xml><?xml version="1.0" encoding="utf-8"?>
<p:tagLst xmlns:a="http://schemas.openxmlformats.org/drawingml/2006/main" xmlns:r="http://schemas.openxmlformats.org/officeDocument/2006/relationships" xmlns:p="http://schemas.openxmlformats.org/presentationml/2006/main">
  <p:tag name="ORIGINALHEIGHT" val="1207.349"/>
  <p:tag name="ORIGINALWIDTH" val="2892.388"/>
  <p:tag name="OUTPUTDPI" val="1200"/>
  <p:tag name="LATEXADDIN" val="\documentclass{article}&#10;\usepackage{amsmath}&#10;\usepackage{bm}&#10;\pagestyle{empty}&#10;\begin{document}&#10;&#10;\begin{equation}&#10;\begin{aligned}&#10;\mathcal{L}(\bm{D}^{(1)},\dots,\bm{D}^{(p)},\bm{U})&#10;&amp;=\sum_p \left(\alpha \sum_{i,r}(\bm{D}^{(p)}_{ir}&#10;-\bm{u}_i\mathring{\bm{D}}^{(p)^T}_{*r})^2 \right.\\&#10;&amp;\left. +(1-\alpha)\sum_r(\bm{D}^{(p)}_{*r}&#10;-\hat{\bm{D}}^{(p)}_{*r})^2 \right. \\&#10;&amp;\left. +\lambda \sum_l(\|\bm{W}^{(dp)}_l\|_F^2&#10;+\|\bm{b}^{(dp)}_l\|_F^2) \right)&#10;\nonumber&#10;\end{aligned}&#10;\end{equation}&#10;&#10;&#10;\end{document}"/>
  <p:tag name="IGUANATEXSIZE" val="20"/>
  <p:tag name="IGUANATEXCURSOR" val="460"/>
  <p:tag name="TRANSPARENCY" val="True"/>
  <p:tag name="FILENAME" val=""/>
  <p:tag name="INPUTTYPE" val="0"/>
  <p:tag name="LATEXENGINEID" val="0"/>
  <p:tag name="TEMPFOLDER" val="E:\LiuXiaohu\PPTTEX\"/>
</p:tagLst>
</file>

<file path=ppt/tags/tag27.xml><?xml version="1.0" encoding="utf-8"?>
<p:tagLst xmlns:a="http://schemas.openxmlformats.org/drawingml/2006/main" xmlns:r="http://schemas.openxmlformats.org/officeDocument/2006/relationships" xmlns:p="http://schemas.openxmlformats.org/presentationml/2006/main">
  <p:tag name="ORIGINALHEIGHT" val="1207.349"/>
  <p:tag name="ORIGINALWIDTH" val="2794.151"/>
  <p:tag name="OUTPUTDPI" val="1200"/>
  <p:tag name="LATEXADDIN" val="\documentclass{article}&#10;\usepackage{amsmath}&#10;\usepackage{bm}&#10;\pagestyle{empty}&#10;\begin{document}&#10;&#10;\begin{equation}&#10;\begin{aligned}&#10;\mathcal{L}(\bm{T}^{(1)},\dots,\bm{T}^{(q)},\bm{V})&#10;&amp;=\sum_q \left(\beta \sum_{j,s}(\bm{T}^{(q)}_{js}&#10;-\bm{v}_j\mathring{\bm{T}}^{(q)^T}_{*s})^2 \right.\\&#10;&amp;\left. +(1-\beta)\sum_s(\bm{T}^{(q)}_{*s}&#10;-\hat{\bm{T}}^{(q)}_{*s})^2 \right.\\&#10;&amp;\left. +\lambda \sum_l(\|\bm{W}^{(tq)}_l\|_F^2&#10;+\|\bm{b}^{(tq)}_l\|_F^2) \right)&#10;\nonumber&#10;\end{aligned}&#10;\end{equation}&#10;&#10;&#10;\end{document}"/>
  <p:tag name="IGUANATEXSIZE" val="20"/>
  <p:tag name="IGUANATEXCURSOR" val="447"/>
  <p:tag name="TRANSPARENCY" val="True"/>
  <p:tag name="FILENAME" val=""/>
  <p:tag name="INPUTTYPE" val="0"/>
  <p:tag name="LATEXENGINEID" val="0"/>
  <p:tag name="TEMPFOLDER" val="E:\LiuXiaohu\PPTTEX\"/>
</p:tagLst>
</file>

<file path=ppt/tags/tag28.xml><?xml version="1.0" encoding="utf-8"?>
<p:tagLst xmlns:a="http://schemas.openxmlformats.org/drawingml/2006/main" xmlns:r="http://schemas.openxmlformats.org/officeDocument/2006/relationships" xmlns:p="http://schemas.openxmlformats.org/presentationml/2006/main">
  <p:tag name="ORIGINALHEIGHT" val="164.2294"/>
  <p:tag name="ORIGINALWIDTH" val="2173.228"/>
  <p:tag name="OUTPUTDPI" val="1200"/>
  <p:tag name="LATEXADDIN" val="\documentclass{article}&#10;\usepackage{amsmath}&#10;\usepackage{bm}&#10;\pagestyle{empty}&#10;\begin{document}&#10;&#10;\begin{equation}&#10;\begin{aligned}&#10;\hat{\bm{D}}^{(p)}_{*r} = f_L(\ldots f_2(\bm{W}^{(dp)}_2 f_1(\bm{W}^{(dp)}_1 \bm{D}^{(p)}_{*r})))&#10;\nonumber&#10;\end{aligned}&#10;\end{equation}&#10;&#10;&#10;\end{document}"/>
  <p:tag name="IGUANATEXSIZE" val="20"/>
  <p:tag name="IGUANATEXCURSOR" val="186"/>
  <p:tag name="TRANSPARENCY" val="True"/>
  <p:tag name="FILENAME" val=""/>
  <p:tag name="INPUTTYPE" val="0"/>
  <p:tag name="LATEXENGINEID" val="0"/>
  <p:tag name="TEMPFOLDER" val="E:\LiuXiaohu\PPTTEX\"/>
</p:tagLst>
</file>

<file path=ppt/tags/tag29.xml><?xml version="1.0" encoding="utf-8"?>
<p:tagLst xmlns:a="http://schemas.openxmlformats.org/drawingml/2006/main" xmlns:r="http://schemas.openxmlformats.org/officeDocument/2006/relationships" xmlns:p="http://schemas.openxmlformats.org/presentationml/2006/main">
  <p:tag name="ORIGINALHEIGHT" val="164.2294"/>
  <p:tag name="ORIGINALWIDTH" val="2092.988"/>
  <p:tag name="OUTPUTDPI" val="1200"/>
  <p:tag name="LATEXADDIN" val="\documentclass{article}&#10;\usepackage{amsmath}&#10;\usepackage{bm}&#10;\pagestyle{empty}&#10;\begin{document}&#10;&#10;\begin{equation}&#10;\begin{aligned}&#10;\hat{\bm{T}}^{(q)}_{*s} = f_L(\ldots f_2(\bm{W}^{(tq)}_2 f_1(\bm{W}^{(tq)}_1 \bm{T}^{(q)}_{*s})))&#10;\nonumber&#10;\end{aligned}&#10;\end{equation}&#10;&#10;&#10;\end{document}"/>
  <p:tag name="IGUANATEXSIZE" val="20"/>
  <p:tag name="IGUANATEXCURSOR" val="227"/>
  <p:tag name="TRANSPARENCY" val="True"/>
  <p:tag name="FILENAME" val=""/>
  <p:tag name="INPUTTYPE" val="0"/>
  <p:tag name="LATEXENGINEID" val="0"/>
  <p:tag name="TEMPFOLDER" val="E:\LiuXiaohu\PPTTEX\"/>
</p:tagLst>
</file>

<file path=ppt/tags/tag3.xml><?xml version="1.0" encoding="utf-8"?>
<p:tagLst xmlns:a="http://schemas.openxmlformats.org/drawingml/2006/main" xmlns:r="http://schemas.openxmlformats.org/officeDocument/2006/relationships" xmlns:p="http://schemas.openxmlformats.org/presentationml/2006/main">
  <p:tag name="ORIGINALHEIGHT" val="358.4552"/>
  <p:tag name="ORIGINALWIDTH" val="2354.706"/>
  <p:tag name="OUTPUTDPI" val="1200"/>
  <p:tag name="LATEXADDIN" val="\documentclass{article}&#10;\usepackage{amsmath}&#10;\usepackage{bm}&#10;\pagestyle{empty}&#10;\begin{document}&#10;&#10;&#10;\begin{equation}&#10;p(\bm{Y}|\bm{U}, \bm{V}, \delta^2) \ = \ \prod_{i=1}^m \prod_{j=1}^n [f(\bm{Y}_{ij}|\bm{u}_i \bm{v}_j, \delta^2)]^{\bm{I}_{ij}}&#10;\nonumber&#10;\end{equation}&#10;&#10;\end{document}"/>
  <p:tag name="IGUANATEXSIZE" val="20"/>
  <p:tag name="IGUANATEXCURSOR" val="252"/>
  <p:tag name="TRANSPARENCY" val="True"/>
  <p:tag name="FILENAME" val=""/>
  <p:tag name="INPUTTYPE" val="0"/>
  <p:tag name="LATEXENGINEID" val="0"/>
  <p:tag name="TEMPFOLDER" val="E:\LiuXiaohu\PPTTEX\"/>
</p:tagLst>
</file>

<file path=ppt/tags/tag30.xml><?xml version="1.0" encoding="utf-8"?>
<p:tagLst xmlns:a="http://schemas.openxmlformats.org/drawingml/2006/main" xmlns:r="http://schemas.openxmlformats.org/officeDocument/2006/relationships" xmlns:p="http://schemas.openxmlformats.org/presentationml/2006/main">
  <p:tag name="ORIGINALHEIGHT" val="193.4758"/>
  <p:tag name="ORIGINALWIDTH" val="1847.019"/>
  <p:tag name="OUTPUTDPI" val="1200"/>
  <p:tag name="LATEXADDIN" val="\documentclass{article}&#10;\usepackage{amsmath}&#10;\usepackage{bm}&#10;\pagestyle{empty}&#10;\begin{document}&#10;&#10;\begin{equation}&#10;\begin{aligned}&#10;\mathring{\bm{u}}_i = f_{\frac{L}{2}}(\ldots f_2(\bm{W}^{(u)}_2 f_1(\bm{W}^{(u)}_1 \bm{u}_i)))&#10;\nonumber&#10;\end{aligned}&#10;\end{equation}&#10;&#10;&#10;\end{document}"/>
  <p:tag name="IGUANATEXSIZE" val="20"/>
  <p:tag name="IGUANATEXCURSOR" val="221"/>
  <p:tag name="TRANSPARENCY" val="True"/>
  <p:tag name="FILENAME" val=""/>
  <p:tag name="INPUTTYPE" val="0"/>
  <p:tag name="LATEXENGINEID" val="0"/>
  <p:tag name="TEMPFOLDER" val="E:\LiuXiaohu\PPTTEX\"/>
</p:tagLst>
</file>

<file path=ppt/tags/tag31.xml><?xml version="1.0" encoding="utf-8"?>
<p:tagLst xmlns:a="http://schemas.openxmlformats.org/drawingml/2006/main" xmlns:r="http://schemas.openxmlformats.org/officeDocument/2006/relationships" xmlns:p="http://schemas.openxmlformats.org/presentationml/2006/main">
  <p:tag name="ORIGINALHEIGHT" val="193.4758"/>
  <p:tag name="ORIGINALWIDTH" val="1828.271"/>
  <p:tag name="OUTPUTDPI" val="1200"/>
  <p:tag name="LATEXADDIN" val="\documentclass{article}&#10;\usepackage{amsmath}&#10;\usepackage{bm}&#10;\pagestyle{empty}&#10;\begin{document}&#10;&#10;\begin{equation}&#10;\begin{aligned}&#10;\mathring{\bm{v}}_j = f_{\frac{L}{2}}(\ldots f_2(\bm{W}^{(v)}_2 f_1(\bm{W}^{(v)}_1 \bm{v}_j)))&#10;\nonumber&#10;\end{aligned}&#10;\end{equation}&#10;&#10;&#10;\end{document}"/>
  <p:tag name="IGUANATEXSIZE" val="20"/>
  <p:tag name="IGUANATEXCURSOR" val="221"/>
  <p:tag name="TRANSPARENCY" val="True"/>
  <p:tag name="FILENAME" val=""/>
  <p:tag name="INPUTTYPE" val="0"/>
  <p:tag name="LATEXENGINEID" val="0"/>
  <p:tag name="TEMPFOLDER" val="E:\LiuXiaohu\PPTTEX\"/>
</p:tagLst>
</file>

<file path=ppt/tags/tag32.xml><?xml version="1.0" encoding="utf-8"?>
<p:tagLst xmlns:a="http://schemas.openxmlformats.org/drawingml/2006/main" xmlns:r="http://schemas.openxmlformats.org/officeDocument/2006/relationships" xmlns:p="http://schemas.openxmlformats.org/presentationml/2006/main">
  <p:tag name="ORIGINALHEIGHT" val="1334.833"/>
  <p:tag name="ORIGINALWIDTH" val="2078.74"/>
  <p:tag name="OUTPUTDPI" val="1200"/>
  <p:tag name="LATEXADDIN" val="\documentclass{article}&#10;\usepackage{amsmath}&#10;\usepackage{bm}&#10;\pagestyle{empty}&#10;\begin{document}&#10;&#10;\begin{equation}&#10;\begin{aligned}&#10;\mathcal{L}(\bm{Y},\bm{U},\bm{V})&#10;&amp;=\sum_{i,j}\bm{I}_{ij}(\bm{Y}_{ij}-\mathring{\bm{u}}_i\mathring{\bm{v}}_j^T)^2 \\&#10;&amp;+\lambda \bigg(\|\bm{U}\|_F^2+\|\bm{V}\|_F^2 \bigg.\\&#10;&amp;+\sum_l(\|\bm{W}^{(u)}_l\|_F^2+\|\bm{b}^{(u)}_l\|_F^2 \\&#10;&amp;\bigg. +\|\bm{W}^{(v)}_l\|_F^2+\|\bm{b}^{(v)}_l\|_F^2)\bigg)&#10;\nonumber&#10;\end{aligned}&#10;\end{equation}&#10;&#10;\end{document}"/>
  <p:tag name="IGUANATEXSIZE" val="20"/>
  <p:tag name="IGUANATEXCURSOR" val="174"/>
  <p:tag name="TRANSPARENCY" val="True"/>
  <p:tag name="FILENAME" val=""/>
  <p:tag name="INPUTTYPE" val="0"/>
  <p:tag name="LATEXENGINEID" val="0"/>
  <p:tag name="TEMPFOLDER" val="E:\LiuXiaohu\PPTTEX\"/>
</p:tagLst>
</file>

<file path=ppt/tags/tag33.xml><?xml version="1.0" encoding="utf-8"?>
<p:tagLst xmlns:a="http://schemas.openxmlformats.org/drawingml/2006/main" xmlns:r="http://schemas.openxmlformats.org/officeDocument/2006/relationships" xmlns:p="http://schemas.openxmlformats.org/presentationml/2006/main">
  <p:tag name="ORIGINALHEIGHT" val="547.4316"/>
  <p:tag name="ORIGINALWIDTH" val="1361.08"/>
  <p:tag name="OUTPUTDPI" val="1200"/>
  <p:tag name="LATEXADDIN" val="\documentclass{article}&#10;\usepackage{amsmath}&#10;\usepackage{bm}&#10;\pagestyle{empty}&#10;\begin{document}&#10;&#10;\begin{equation}&#10;\begin{aligned}&#10;\mathcal{L} &amp; =\mathcal{L}(\bm{Y},\bm{U},\bm{V}) \\&#10;&amp; +\mathcal{L}(\bm{D}^{(1)},\dots,\bm{D}^{(p)},\bm{U}) \\&#10;&amp; +\mathcal{L}(\bm{T}^{(1)},\dots,\bm{T}^{(q)},\bm{V})&#10;\nonumber&#10;\end{aligned}&#10;\end{equation}&#10;&#10;&#10;\end{document}"/>
  <p:tag name="IGUANATEXSIZE" val="20"/>
  <p:tag name="IGUANATEXCURSOR" val="178"/>
  <p:tag name="TRANSPARENCY" val="True"/>
  <p:tag name="FILENAME" val=""/>
  <p:tag name="INPUTTYPE" val="0"/>
  <p:tag name="LATEXENGINEID" val="0"/>
  <p:tag name="TEMPFOLDER" val="E:\LiuXiaohu\PPTTEX\"/>
</p:tagLst>
</file>

<file path=ppt/tags/tag34.xml><?xml version="1.0" encoding="utf-8"?>
<p:tagLst xmlns:a="http://schemas.openxmlformats.org/drawingml/2006/main" xmlns:r="http://schemas.openxmlformats.org/officeDocument/2006/relationships" xmlns:p="http://schemas.openxmlformats.org/presentationml/2006/main">
  <p:tag name="ORIGINALHEIGHT" val="3133.858"/>
  <p:tag name="ORIGINALWIDTH" val="4300.712"/>
  <p:tag name="OUTPUTDPI" val="1200"/>
  <p:tag name="LATEXADDIN" val="\documentclass{article}&#10;\usepackage{amsmath}&#10;\usepackage{algorithm}&#10;\usepackage{algorithmicx}&#10;\usepackage{algpseudocode}&#10;\usepackage{bm}&#10;\renewcommand{\algorithmicrequire}{\textbf{Input:}}&#10;\renewcommand{\algorithmicensure}{\textbf{Output:}}&#10;\pagestyle{empty}&#10;\begin{document}&#10;&#10;\begin{algorithm}&#10;\caption{Hybrid Deep Collective Matrix Factorization Algorithm}&#10;\label{alg:HDCMF}&#10;\begin{algorithmic}[1]&#10;\Require Drug-Target Interaction:$\bm{Y}$,Drug Side Information:$\bm{D}^{(1)}, \dots,\bm{D}^{(p)}$, Target Side Infomation:$\bm{T}^{(1)}, \dots, \bm{T}^{(q)}$, Learning Rate:$\eta$, Subspace Dimension:$k$, Hidden Layers:$L$, Hidden Units, Regularization Parameter:$\lambda$, Trade-off Parameters:$\alpha$, $\beta$, Max Iterator Steps:$Steps$&#10;\Ensure Drug Latent Factors $\mathring{\bm{U}}$, Target Latent Factors $\mathring{\bm{V}}$&#10;\State Split training set and test set&#10;\State Initialize $\bm{U}$ and $\bm{V}$ using SVD : $\bm{U}, \bm{V} = SVD(\bm{Y}, k)$&#10;\State Initialize weight matrix $\bm{W}^{(dp)}_l$,$\bm{W}^{(tq)}_l$,$\bm{W}^{(u)}_l$ and $\bm{W}^{(v)}_l$ using Xavier&#10;\State Initialize bias matrix $\bm{b}^{(dp)}_l$,$\bm{b}^{(tq)}_l$,$\bm{b}^{(u)}_l$ and $\bm{b}^{(v)}_l$ with all zeros&#10;\State Construct $\bm{D}$rug $\bm{D}$eep $\bm{C}$ollective $\bm{M}$atrix $\bm{F}$actorization model&#10;\State Construct $\bm{T}$arget $\bm{D}$eep $\bm{C}$ollective $\bm{M}$atrix $\bm{F}$actorization model&#10;\State Construct $\bm{M}$ulti-$\bm{L}$ayer $\bm{P}$erceptron model for $\bm{D}$rug latent factors&#10;\State Construct $\bm{M}$ulti-$\bm{L}$ayer $\bm{P}$erceptron model for $\bm{T}$arget latent factors&#10;\State Construct Loss Function $\mathcal{L}$ for HDCMF&#10;\While{$\mathcal{L}$ not converge and $t &lt; Steps$}&#10;\State Update $\bm{U}$,$\bm{V}$,$\bm{W}$ and $\bm{b}$ using Gradient Decent&#10;\State Decrease learning rate $\eta$ using exponential decay&#10;\EndWhile&#10;\State \Return $\mathring{\bm{U}}$, $\mathring{\bm{V}}$&#10;\end{algorithmic}&#10;\end{algorithm}&#10;&#10;&#10;\end{document}"/>
  <p:tag name="IGUANATEXSIZE" val="20"/>
  <p:tag name="IGUANATEXCURSOR" val="1838"/>
  <p:tag name="TRANSPARENCY" val="True"/>
  <p:tag name="FILENAME" val=""/>
  <p:tag name="INPUTTYPE" val="0"/>
  <p:tag name="LATEXENGINEID" val="0"/>
  <p:tag name="TEMPFOLDER" val="E:\LiuXiaohu\PPTTEX\"/>
</p:tagLst>
</file>

<file path=ppt/tags/tag35.xml><?xml version="1.0" encoding="utf-8"?>
<p:tagLst xmlns:a="http://schemas.openxmlformats.org/drawingml/2006/main" xmlns:r="http://schemas.openxmlformats.org/officeDocument/2006/relationships" xmlns:p="http://schemas.openxmlformats.org/presentationml/2006/main">
  <p:tag name="ORIGINALHEIGHT" val="1712.036"/>
  <p:tag name="ORIGINALWIDTH" val="3013.123"/>
  <p:tag name="OUTPUTDPI" val="1200"/>
  <p:tag name="LATEXADDIN" val="\documentclass{article}&#10;\usepackage{amsmath}&#10;\usepackage{bm}&#10;\usepackage{color}&#10;\usepackage{threeparttable}&#10;\pagestyle{empty}&#10;\begin{document}&#10;&#10;\begin{table*}&#10;\begin{threeparttable}&#10;\begin{tabular}{c|c|c|c|c|c}&#10;\hline&#10;\# &amp; DTI\tnote{1} &amp; DS\tnote{2} &amp; DSE\tnote{3} &amp; TS\tnote{4} &amp; TD\tnote{5} \\ \hline&#10;\# of Drug &amp; 1808 &amp; 4227 &amp; 4227 &amp; -- &amp; -- \\ \hline&#10;\# of Target &amp; 338 &amp; -- &amp; -- &amp; 471 &amp; 471 \\ \hline&#10;Density &amp; 0.0089 &amp; -- &amp; 0.0383 &amp; -- &amp; 0.0005 \\ \hline&#10;\end{tabular}&#10;\begin{tablenotes}&#10;\footnotesize &#10;\item[1] Drug Target Interaction &#10;\item[2] Drug Similarities &#10;\item[3] Drug Side Effect&#10;\item[4] Target Similarities&#10;\item[5] Target Domain&#10;\item[6] Datesets from:\textcolor[RGB]{115,24,90}{Yamanishi Y, Kotera M, Moriya Y, et al. \textbf{DINIES: drug-target interaction network inference engine based on supervised analysis}[J]. Nucleic Acids Research, 2014, 42(Web Server issue):39-45.}&#10;\end{tablenotes}&#10;\end{threeparttable}&#10;\end{table*}&#10;&#10;\end{document}"/>
  <p:tag name="IGUANATEXSIZE" val="20"/>
  <p:tag name="IGUANATEXCURSOR" val="209"/>
  <p:tag name="TRANSPARENCY" val="True"/>
  <p:tag name="FILENAME" val=""/>
  <p:tag name="INPUTTYPE" val="0"/>
  <p:tag name="LATEXENGINEID" val="0"/>
  <p:tag name="TEMPFOLDER" val="E:\LiuXiaohu\PPTTEX\"/>
</p:tagLst>
</file>

<file path=ppt/tags/tag36.xml><?xml version="1.0" encoding="utf-8"?>
<p:tagLst xmlns:a="http://schemas.openxmlformats.org/drawingml/2006/main" xmlns:r="http://schemas.openxmlformats.org/officeDocument/2006/relationships" xmlns:p="http://schemas.openxmlformats.org/presentationml/2006/main">
  <p:tag name="ORIGINALHEIGHT" val="152.9809"/>
  <p:tag name="ORIGINALWIDTH" val="1259.093"/>
  <p:tag name="OUTPUTDPI" val="1200"/>
  <p:tag name="LATEXADDIN" val="\documentclass{article}&#10;\usepackage{amsmath}&#10;\usepackage{color}&#10;\usepackage{bm}&#10;\pagestyle{empty}&#10;\begin{document}&#10;&#10;$\textcolor[RGB]{115,24,90}{Recall@K:} \ R_K = \frac{TP_K}{N}$&#10;&#10;&#10;\end{document}"/>
  <p:tag name="IGUANATEXSIZE" val="20"/>
  <p:tag name="IGUANATEXCURSOR" val="157"/>
  <p:tag name="TRANSPARENCY" val="True"/>
  <p:tag name="FILENAME" val=""/>
  <p:tag name="INPUTTYPE" val="0"/>
  <p:tag name="LATEXENGINEID" val="0"/>
  <p:tag name="TEMPFOLDER" val="E:\LiuXiaohu\PPTTEX\"/>
</p:tagLst>
</file>

<file path=ppt/tags/tag37.xml><?xml version="1.0" encoding="utf-8"?>
<p:tagLst xmlns:a="http://schemas.openxmlformats.org/drawingml/2006/main" xmlns:r="http://schemas.openxmlformats.org/officeDocument/2006/relationships" xmlns:p="http://schemas.openxmlformats.org/presentationml/2006/main">
  <p:tag name="ORIGINALHEIGHT" val="1415.073"/>
  <p:tag name="ORIGINALWIDTH" val="2473.191"/>
  <p:tag name="OUTPUTDPI" val="1200"/>
  <p:tag name="LATEXADDIN" val="\documentclass{article}&#10;\usepackage{amsmath}&#10;\usepackage{bm}&#10;\usepackage{color}&#10;\usepackage{threeparttable}&#10;\pagestyle{empty}&#10;\begin{document}&#10;&#10;\begin{table*}&#10;\begin{threeparttable}&#10;\begin{tabular}{c|c|c|c|c}&#10;\hline&#10;Methods &amp; DTI\tnote{1} &amp; SI\tnote{2} &amp; DL\tnote{3} &amp; Integrate\tnote{3}\\ \hline&#10;PMF &amp; Y &amp; N &amp; N &amp; N \\ \hline&#10;MSCMF &amp; Y &amp; Y &amp; N &amp; N \\ \hline&#10;DMF &amp; Y &amp; N &amp; Y &amp; N \\ \hline&#10;HASDAE &amp; Y &amp; Y &amp; Y &amp; Y \\ \hline&#10;Ours &amp; Y &amp; Large &amp; Y &amp; Y \\ \hline&#10;\end{tabular}&#10;\begin{tablenotes}&#10;\footnotesize &#10;\item[1] Drug Target Interaction &#10;\item[2] Side Information&#10;\item[3] Deep Learning&#10;\item[4] SI+DL&#10;\end{tablenotes}&#10;\end{threeparttable}&#10;\end{table*}&#10;&#10;\end{document}"/>
  <p:tag name="IGUANATEXSIZE" val="20"/>
  <p:tag name="IGUANATEXCURSOR" val="602"/>
  <p:tag name="TRANSPARENCY" val="True"/>
  <p:tag name="FILENAME" val=""/>
  <p:tag name="INPUTTYPE" val="0"/>
  <p:tag name="LATEXENGINEID" val="0"/>
  <p:tag name="TEMPFOLDER" val="E:\LiuXiaohu\PPTTEX\"/>
</p:tagLst>
</file>

<file path=ppt/tags/tag38.xml><?xml version="1.0" encoding="utf-8"?>
<p:tagLst xmlns:a="http://schemas.openxmlformats.org/drawingml/2006/main" xmlns:r="http://schemas.openxmlformats.org/officeDocument/2006/relationships" xmlns:p="http://schemas.openxmlformats.org/presentationml/2006/main">
  <p:tag name="ORIGINALHEIGHT" val="111.7361"/>
  <p:tag name="ORIGINALWIDTH" val="1406.824"/>
  <p:tag name="OUTPUTDPI" val="1200"/>
  <p:tag name="LATEXADDIN" val="\documentclass{article}&#10;\usepackage{amsmath}&#10;\usepackage{color}&#10;\usepackage{bm}&#10;\pagestyle{empty}&#10;\begin{document}&#10;&#10;$\textcolor[RGB]{115,24,90}{3. \ Hidden \ Layers :} \ L = 4$&#10;&#10;&#10;\end{document}"/>
  <p:tag name="IGUANATEXSIZE" val="20"/>
  <p:tag name="IGUANATEXCURSOR" val="145"/>
  <p:tag name="TRANSPARENCY" val="True"/>
  <p:tag name="FILENAME" val=""/>
  <p:tag name="INPUTTYPE" val="0"/>
  <p:tag name="LATEXENGINEID" val="0"/>
  <p:tag name="TEMPFOLDER" val="E:\LiuXiaohu\PPTTEX\"/>
</p:tagLst>
</file>

<file path=ppt/tags/tag39.xml><?xml version="1.0" encoding="utf-8"?>
<p:tagLst xmlns:a="http://schemas.openxmlformats.org/drawingml/2006/main" xmlns:r="http://schemas.openxmlformats.org/officeDocument/2006/relationships" xmlns:p="http://schemas.openxmlformats.org/presentationml/2006/main">
  <p:tag name="ORIGINALHEIGHT" val="89.23882"/>
  <p:tag name="ORIGINALWIDTH" val="1424.072"/>
  <p:tag name="OUTPUTDPI" val="1200"/>
  <p:tag name="LATEXADDIN" val="\documentclass{article}&#10;\usepackage{amsmath}&#10;\usepackage{color}&#10;\usepackage{bm}&#10;\pagestyle{empty}&#10;\begin{document}&#10;&#10;$\textcolor[RGB]{115,24,90}{2. \ Hidden \ Units :} \ H = 64$&#10;&#10;&#10;\end{document}"/>
  <p:tag name="IGUANATEXSIZE" val="20"/>
  <p:tag name="IGUANATEXCURSOR" val="145"/>
  <p:tag name="TRANSPARENCY" val="True"/>
  <p:tag name="FILENAME" val=""/>
  <p:tag name="INPUTTYPE" val="0"/>
  <p:tag name="LATEXENGINEID" val="0"/>
  <p:tag name="TEMPFOLDER" val="E:\LiuXiaohu\PPTTEX\"/>
</p:tagLst>
</file>

<file path=ppt/tags/tag4.xml><?xml version="1.0" encoding="utf-8"?>
<p:tagLst xmlns:a="http://schemas.openxmlformats.org/drawingml/2006/main" xmlns:r="http://schemas.openxmlformats.org/officeDocument/2006/relationships" xmlns:p="http://schemas.openxmlformats.org/presentationml/2006/main">
  <p:tag name="ORIGINALHEIGHT" val="790.4012"/>
  <p:tag name="ORIGINALWIDTH" val="1974.503"/>
  <p:tag name="OUTPUTDPI" val="1200"/>
  <p:tag name="LATEXADDIN" val="\documentclass{article}&#10;\usepackage{amsmath}&#10;\usepackage{bm}&#10;\pagestyle{empty}&#10;\begin{document}&#10;&#10;\begin{equation}&#10;\begin{aligned}&#10;\mathcal{L} \ = \ &#10;&amp; \frac{1}{2}\sum_{i=1}^m \sum_{j=1}^n \bm{I}_{ij}(\bm{Y}_{ij}-\bm{u}_i \bm{v}_j^T)^2 \\&#10;&amp; +\frac{\lambda_U}{2}\sum_{i=1}^m \bm{u}_i \bm{u}_i^T&#10;+\frac{\lambda_V}{2}\sum_{j=1}^n \bm{v}_j \bm{v}_j^T&#10;\nonumber&#10;\end{aligned}&#10;\end{equation}&#10;&#10;&#10;\end{document}"/>
  <p:tag name="IGUANATEXSIZE" val="20"/>
  <p:tag name="IGUANATEXCURSOR" val="240"/>
  <p:tag name="TRANSPARENCY" val="True"/>
  <p:tag name="FILENAME" val=""/>
  <p:tag name="INPUTTYPE" val="0"/>
  <p:tag name="LATEXENGINEID" val="0"/>
  <p:tag name="TEMPFOLDER" val="E:\LiuXiaohu\PPTTEX\"/>
</p:tagLst>
</file>

<file path=ppt/tags/tag40.xml><?xml version="1.0" encoding="utf-8"?>
<p:tagLst xmlns:a="http://schemas.openxmlformats.org/drawingml/2006/main" xmlns:r="http://schemas.openxmlformats.org/officeDocument/2006/relationships" xmlns:p="http://schemas.openxmlformats.org/presentationml/2006/main">
  <p:tag name="ORIGINALHEIGHT" val="111.7361"/>
  <p:tag name="ORIGINALWIDTH" val="2858.643"/>
  <p:tag name="OUTPUTDPI" val="1200"/>
  <p:tag name="LATEXADDIN" val="\documentclass{article}&#10;\usepackage{amsmath}&#10;\usepackage{color}&#10;\usepackage{bm}&#10;\pagestyle{empty}&#10;\begin{document}&#10;&#10;$\textcolor[RGB]{115,24,90}{1. \ Learning  \ Rate :} \ \eta = 0.001, \textcolor[RGB]{115,24,90}{Decay \ Rate :} \ \gamma = 0.99$&#10;&#10;&#10;\end{document}"/>
  <p:tag name="IGUANATEXSIZE" val="20"/>
  <p:tag name="IGUANATEXCURSOR" val="149"/>
  <p:tag name="TRANSPARENCY" val="True"/>
  <p:tag name="FILENAME" val=""/>
  <p:tag name="INPUTTYPE" val="0"/>
  <p:tag name="LATEXENGINEID" val="0"/>
  <p:tag name="TEMPFOLDER" val="E:\LiuXiaohu\PPTTEX\"/>
</p:tagLst>
</file>

<file path=ppt/tags/tag41.xml><?xml version="1.0" encoding="utf-8"?>
<p:tagLst xmlns:a="http://schemas.openxmlformats.org/drawingml/2006/main" xmlns:r="http://schemas.openxmlformats.org/officeDocument/2006/relationships" xmlns:p="http://schemas.openxmlformats.org/presentationml/2006/main">
  <p:tag name="ORIGINALHEIGHT" val="111.7361"/>
  <p:tag name="ORIGINALWIDTH" val="2142.482"/>
  <p:tag name="OUTPUTDPI" val="1200"/>
  <p:tag name="LATEXADDIN" val="\documentclass{article}&#10;\usepackage{amsmath}&#10;\usepackage{color}&#10;\usepackage{bm}&#10;\pagestyle{empty}&#10;\begin{document}&#10;&#10;$\textcolor[RGB]{115,24,90}{4. \ Regularization \ Parameter:} \ \lambda = 0.1$&#10;&#10;&#10;\end{document}"/>
  <p:tag name="IGUANATEXSIZE" val="20"/>
  <p:tag name="IGUANATEXCURSOR" val="149"/>
  <p:tag name="TRANSPARENCY" val="True"/>
  <p:tag name="FILENAME" val=""/>
  <p:tag name="INPUTTYPE" val="0"/>
  <p:tag name="LATEXENGINEID" val="0"/>
  <p:tag name="TEMPFOLDER" val="E:\LiuXiaohu\PPTTEX\"/>
</p:tagLst>
</file>

<file path=ppt/tags/tag42.xml><?xml version="1.0" encoding="utf-8"?>
<p:tagLst xmlns:a="http://schemas.openxmlformats.org/drawingml/2006/main" xmlns:r="http://schemas.openxmlformats.org/officeDocument/2006/relationships" xmlns:p="http://schemas.openxmlformats.org/presentationml/2006/main">
  <p:tag name="ORIGINALHEIGHT" val="112.4859"/>
  <p:tag name="ORIGINALWIDTH" val="2245.219"/>
  <p:tag name="OUTPUTDPI" val="1200"/>
  <p:tag name="LATEXADDIN" val="\documentclass{article}&#10;\usepackage{amsmath}&#10;\usepackage{color}&#10;\usepackage{bm}&#10;\pagestyle{empty}&#10;\begin{document}&#10;&#10;$\textcolor[RGB]{115,24,90}{5. \ Trade-off \ Parameter:} \ \alpha = \beta = 0.8$&#10;&#10;&#10;\end{document}"/>
  <p:tag name="IGUANATEXSIZE" val="20"/>
  <p:tag name="IGUANATEXCURSOR" val="149"/>
  <p:tag name="TRANSPARENCY" val="True"/>
  <p:tag name="FILENAME" val=""/>
  <p:tag name="INPUTTYPE" val="0"/>
  <p:tag name="LATEXENGINEID" val="0"/>
  <p:tag name="TEMPFOLDER" val="E:\LiuXiaohu\PPTTEX\"/>
</p:tagLst>
</file>

<file path=ppt/tags/tag43.xml><?xml version="1.0" encoding="utf-8"?>
<p:tagLst xmlns:a="http://schemas.openxmlformats.org/drawingml/2006/main" xmlns:r="http://schemas.openxmlformats.org/officeDocument/2006/relationships" xmlns:p="http://schemas.openxmlformats.org/presentationml/2006/main">
  <p:tag name="ORIGINALHEIGHT" val="110.2362"/>
  <p:tag name="ORIGINALWIDTH" val="1157.105"/>
  <p:tag name="OUTPUTDPI" val="1200"/>
  <p:tag name="LATEXADDIN" val="\documentclass{article}&#10;\usepackage{amsmath}&#10;\usepackage{color}&#10;\usepackage{bm}&#10;\pagestyle{empty}&#10;\begin{document}&#10;&#10;$\textcolor[RGB]{115,24,90}{Percentage : } \ P = 0.8$&#10;&#10;&#10;\end{document}"/>
  <p:tag name="IGUANATEXSIZE" val="20"/>
  <p:tag name="IGUANATEXCURSOR" val="144"/>
  <p:tag name="TRANSPARENCY" val="True"/>
  <p:tag name="FILENAME" val=""/>
  <p:tag name="INPUTTYPE" val="0"/>
  <p:tag name="LATEXENGINEID" val="0"/>
  <p:tag name="TEMPFOLDER" val="E:\LiuXiaohu\PPTTEX\"/>
</p:tagLst>
</file>

<file path=ppt/tags/tag44.xml><?xml version="1.0" encoding="utf-8"?>
<p:tagLst xmlns:a="http://schemas.openxmlformats.org/drawingml/2006/main" xmlns:r="http://schemas.openxmlformats.org/officeDocument/2006/relationships" xmlns:p="http://schemas.openxmlformats.org/presentationml/2006/main">
  <p:tag name="ORIGINALHEIGHT" val="646.4192"/>
  <p:tag name="ORIGINALWIDTH" val="1717.285"/>
  <p:tag name="OUTPUTDPI" val="1200"/>
  <p:tag name="LATEXADDIN" val="\documentclass{article}&#10;\usepackage{amsmath}&#10;\usepackage{bm}&#10;\pagestyle{empty}&#10;\begin{document}&#10;&#10;\begin{equation}&#10;\begin{aligned}&#10;\mathcal{L} = &amp; \sum_i \|\bm{S}^{(i)} - \bm{U}{\bm{V}^{(i)}}^T\|_F^2 \\ &#10;&amp; + \lambda (\|\bm{U}\|_F^2 + \sum_i \|{\bm{V}^{(i)}}^T\|_F^2)&#10;\nonumber&#10;\end{aligned}&#10;\end{equation}&#10;&#10;&#10;\end{document}"/>
  <p:tag name="IGUANATEXSIZE" val="20"/>
  <p:tag name="IGUANATEXCURSOR" val="203"/>
  <p:tag name="TRANSPARENCY" val="True"/>
  <p:tag name="FILENAME" val=""/>
  <p:tag name="INPUTTYPE" val="0"/>
  <p:tag name="LATEXENGINEID" val="0"/>
  <p:tag name="TEMPFOLDER" val="E:\LiuXiaohu\PPTTEX\"/>
</p:tagLst>
</file>

<file path=ppt/tags/tag45.xml><?xml version="1.0" encoding="utf-8"?>
<p:tagLst xmlns:a="http://schemas.openxmlformats.org/drawingml/2006/main" xmlns:r="http://schemas.openxmlformats.org/officeDocument/2006/relationships" xmlns:p="http://schemas.openxmlformats.org/presentationml/2006/main">
  <p:tag name="ORIGINALHEIGHT" val="147.7315"/>
  <p:tag name="ORIGINALWIDTH" val="1761.53"/>
  <p:tag name="OUTPUTDPI" val="1200"/>
  <p:tag name="LATEXADDIN" val="\documentclass{article}&#10;\usepackage{amsmath}&#10;\usepackage{bm}&#10;\pagestyle{empty}&#10;\begin{document}&#10;&#10;\begin{equation}&#10;\begin{aligned}&#10;\hat{\bm{x}}^{(i)} = f_L(\ldots f_2(\bm{W}_2 f_1(\bm{W}_1 \bm{x}^{(i)})))&#10;\nonumber&#10;\end{aligned}&#10;\end{equation}&#10;&#10;&#10;\end{document}"/>
  <p:tag name="IGUANATEXSIZE" val="20"/>
  <p:tag name="IGUANATEXCURSOR" val="178"/>
  <p:tag name="TRANSPARENCY" val="True"/>
  <p:tag name="FILENAME" val=""/>
  <p:tag name="INPUTTYPE" val="0"/>
  <p:tag name="LATEXENGINEID" val="0"/>
  <p:tag name="TEMPFOLDER" val="E:\LiuXiaohu\PPTTEX\"/>
</p:tagLst>
</file>

<file path=ppt/tags/tag46.xml><?xml version="1.0" encoding="utf-8"?>
<p:tagLst xmlns:a="http://schemas.openxmlformats.org/drawingml/2006/main" xmlns:r="http://schemas.openxmlformats.org/officeDocument/2006/relationships" xmlns:p="http://schemas.openxmlformats.org/presentationml/2006/main">
  <p:tag name="ORIGINALHEIGHT" val="608.174"/>
  <p:tag name="ORIGINALWIDTH" val="1532.808"/>
  <p:tag name="OUTPUTDPI" val="1200"/>
  <p:tag name="LATEXADDIN" val="\documentclass{article}&#10;\usepackage{amsmath}&#10;\usepackage{bm}&#10;\pagestyle{empty}&#10;\begin{document}&#10;&#10;\begin{equation}&#10;\begin{aligned}&#10;\mathcal{L} &amp; = \sum_i (\hat{\bm{x}}^{(i)} - \bm{x}^{(i)})^2 \\&#10;&amp; + \lambda \sum_l(\|\bm{W}_l\|_F^2++ \|\bm{b}_l\|_F^2)&#10;\nonumber&#10;\end{aligned}&#10;\end{equation}&#10;&#10;&#10;\end{document}"/>
  <p:tag name="IGUANATEXSIZE" val="20"/>
  <p:tag name="IGUANATEXCURSOR" val="193"/>
  <p:tag name="TRANSPARENCY" val="True"/>
  <p:tag name="FILENAME" val=""/>
  <p:tag name="INPUTTYPE" val="0"/>
  <p:tag name="LATEXENGINEID" val="0"/>
  <p:tag name="TEMPFOLDER" val="E:\LiuXiaohu\PPTTEX\"/>
</p:tagLst>
</file>

<file path=ppt/tags/tag47.xml><?xml version="1.0" encoding="utf-8"?>
<p:tagLst xmlns:a="http://schemas.openxmlformats.org/drawingml/2006/main" xmlns:r="http://schemas.openxmlformats.org/officeDocument/2006/relationships" xmlns:p="http://schemas.openxmlformats.org/presentationml/2006/main">
  <p:tag name="ORIGINALHEIGHT" val="179.9775"/>
  <p:tag name="ORIGINALWIDTH" val="1782.527"/>
  <p:tag name="OUTPUTDPI" val="1200"/>
  <p:tag name="LATEXADDIN" val="\documentclass{article}&#10;\usepackage{amsmath}&#10;\usepackage{bm}&#10;\pagestyle{empty}&#10;\begin{document}&#10;&#10;\begin{equation}&#10;\begin{aligned}&#10;\mathring{\bm{x}}^{(i)} = f_{\frac{L}{2}}(\ldots f_2(\bm{W}_2 f_1(\bm{W}_1 \bm{x}^{(i)})))&#10;\nonumber&#10;\end{aligned}&#10;\end{equation}&#10;&#10;&#10;\end{document}"/>
  <p:tag name="IGUANATEXSIZE" val="20"/>
  <p:tag name="IGUANATEXCURSOR" val="169"/>
  <p:tag name="TRANSPARENCY" val="True"/>
  <p:tag name="FILENAME" val=""/>
  <p:tag name="INPUTTYPE" val="0"/>
  <p:tag name="LATEXENGINEID" val="0"/>
  <p:tag name="TEMPFOLDER" val="E:\LiuXiaohu\PPTTEX\"/>
</p:tagLst>
</file>

<file path=ppt/tags/tag48.xml><?xml version="1.0" encoding="utf-8"?>
<p:tagLst xmlns:a="http://schemas.openxmlformats.org/drawingml/2006/main" xmlns:r="http://schemas.openxmlformats.org/officeDocument/2006/relationships" xmlns:p="http://schemas.openxmlformats.org/presentationml/2006/main">
  <p:tag name="ORIGINALHEIGHT" val="677.9153"/>
  <p:tag name="ORIGINALWIDTH" val="1787.776"/>
  <p:tag name="OUTPUTDPI" val="1200"/>
  <p:tag name="LATEXADDIN" val="\documentclass{article}&#10;\usepackage{amsmath}&#10;\pagestyle{empty}&#10;\begin{document}&#10;&#10;&#10;\begin{equation}&#10;f(x) \ = \ &#10;\begin{cases}&#10;\frac{1}{1+e^{-x}} \quad &amp; \text{sigmoid} \\&#10;\frac{1-e^{-2x}}{1+e^{-2x}} \quad &amp; \text{tanh} \\&#10;max(0, x) \quad &amp; \text{ReLU} \\&#10;\cdots&#10;\end{cases}&#10;\nonumber&#10;\end{equation}&#10;&#10;\end{document}"/>
  <p:tag name="IGUANATEXSIZE" val="20"/>
  <p:tag name="IGUANATEXCURSOR" val="260"/>
  <p:tag name="TRANSPARENCY" val="True"/>
  <p:tag name="FILENAME" val=""/>
  <p:tag name="INPUTTYPE" val="0"/>
  <p:tag name="LATEXENGINEID" val="0"/>
  <p:tag name="TEMPFOLDER" val="E:\LiuXiaohu\PPTTEX\"/>
</p:tagLst>
</file>

<file path=ppt/tags/tag5.xml><?xml version="1.0" encoding="utf-8"?>
<p:tagLst xmlns:a="http://schemas.openxmlformats.org/drawingml/2006/main" xmlns:r="http://schemas.openxmlformats.org/officeDocument/2006/relationships" xmlns:p="http://schemas.openxmlformats.org/presentationml/2006/main">
  <p:tag name="ORIGINALHEIGHT" val="283.4646"/>
  <p:tag name="ORIGINALWIDTH" val="2461.942"/>
  <p:tag name="OUTPUTDPI" val="1200"/>
  <p:tag name="LATEXADDIN" val="\documentclass{article}&#10;\usepackage{amsmath}&#10;\usepackage{bm}&#10;\pagestyle{empty}&#10;\begin{document}&#10;&#10;&#10;\begin{equation}&#10;\mathcal{L} = \sum_{i,j} \bm{I}_{ij}(\bm{Y}_{ij} - \bm{u}_i\bm{v}_j^T)^2 \\&#10;+\lambda(\|\bm{U}\|_F^2+\|\bm{V}\|_F^2)&#10;\nonumber&#10;\end{equation}&#10;&#10;\end{document}"/>
  <p:tag name="IGUANATEXSIZE" val="20"/>
  <p:tag name="IGUANATEXCURSOR" val="137"/>
  <p:tag name="TRANSPARENCY" val="True"/>
  <p:tag name="FILENAME" val=""/>
  <p:tag name="INPUTTYPE" val="0"/>
  <p:tag name="LATEXENGINEID" val="0"/>
  <p:tag name="TEMPFOLDER" val="E:\LiuXiaohu\PPTTEX\"/>
</p:tagLst>
</file>

<file path=ppt/tags/tag6.xml><?xml version="1.0" encoding="utf-8"?>
<p:tagLst xmlns:a="http://schemas.openxmlformats.org/drawingml/2006/main" xmlns:r="http://schemas.openxmlformats.org/officeDocument/2006/relationships" xmlns:p="http://schemas.openxmlformats.org/presentationml/2006/main">
  <p:tag name="ORIGINALHEIGHT" val="188.2265"/>
  <p:tag name="ORIGINALWIDTH" val="496.438"/>
  <p:tag name="OUTPUTDPI" val="1200"/>
  <p:tag name="LATEXADDIN" val="\documentclass{article}&#10;\usepackage{amsmath}&#10;\pagestyle{empty}&#10;\begin{document}&#10;&#10;$\lambda_U=\frac{\delta^2}{{\delta_U}^2}$&#10;&#10;&#10;\end{document}"/>
  <p:tag name="IGUANATEXSIZE" val="20"/>
  <p:tag name="IGUANATEXCURSOR" val="44"/>
  <p:tag name="TRANSPARENCY" val="True"/>
  <p:tag name="FILENAME" val=""/>
  <p:tag name="INPUTTYPE" val="0"/>
  <p:tag name="LATEXENGINEID" val="0"/>
  <p:tag name="TEMPFOLDER" val="E:\LiuXiaohu\PPTTEX\"/>
</p:tagLst>
</file>

<file path=ppt/tags/tag7.xml><?xml version="1.0" encoding="utf-8"?>
<p:tagLst xmlns:a="http://schemas.openxmlformats.org/drawingml/2006/main" xmlns:r="http://schemas.openxmlformats.org/officeDocument/2006/relationships" xmlns:p="http://schemas.openxmlformats.org/presentationml/2006/main">
  <p:tag name="ORIGINALHEIGHT" val="188.2265"/>
  <p:tag name="ORIGINALWIDTH" val="503.937"/>
  <p:tag name="OUTPUTDPI" val="1200"/>
  <p:tag name="LATEXADDIN" val="\documentclass{article}&#10;\usepackage{amsmath}&#10;\pagestyle{empty}&#10;\begin{document}&#10;&#10;$\lambda_V=\frac{\delta^2}{{\delta_V}^2}$&#10;&#10;&#10;\end{document}"/>
  <p:tag name="IGUANATEXSIZE" val="20"/>
  <p:tag name="IGUANATEXCURSOR" val="122"/>
  <p:tag name="TRANSPARENCY" val="True"/>
  <p:tag name="FILENAME" val=""/>
  <p:tag name="INPUTTYPE" val="0"/>
  <p:tag name="LATEXENGINEID" val="0"/>
  <p:tag name="TEMPFOLDER" val="E:\LiuXiaohu\PPTTEX\"/>
</p:tagLst>
</file>

<file path=ppt/tags/tag8.xml><?xml version="1.0" encoding="utf-8"?>
<p:tagLst xmlns:a="http://schemas.openxmlformats.org/drawingml/2006/main" xmlns:r="http://schemas.openxmlformats.org/officeDocument/2006/relationships" xmlns:p="http://schemas.openxmlformats.org/presentationml/2006/main">
  <p:tag name="ORIGINALHEIGHT" val="373.4533"/>
  <p:tag name="ORIGINALWIDTH" val="1349.831"/>
  <p:tag name="OUTPUTDPI" val="1200"/>
  <p:tag name="LATEXADDIN" val="\documentclass{article}&#10;\usepackage{amsmath}&#10;\usepackage{bm}&#10;\pagestyle{empty}&#10;\begin{document}&#10;&#10;\begin{equation}&#10;\bm{I}_{ij} \ = \ &#10;\begin{cases}&#10;1 \quad &amp; \bm{Y}_{ij} = 1 \\&#10;0 \quad &amp; otherwise \\&#10;\end{cases}&#10;\nonumber&#10;\end{equation}&#10;&#10;\end{document}"/>
  <p:tag name="IGUANATEXSIZE" val="20"/>
  <p:tag name="IGUANATEXCURSOR" val="220"/>
  <p:tag name="TRANSPARENCY" val="True"/>
  <p:tag name="FILENAME" val=""/>
  <p:tag name="INPUTTYPE" val="0"/>
  <p:tag name="LATEXENGINEID" val="0"/>
  <p:tag name="TEMPFOLDER" val="E:\LiuXiaohu\PPTTEX\"/>
</p:tagLst>
</file>

<file path=ppt/tags/tag9.xml><?xml version="1.0" encoding="utf-8"?>
<p:tagLst xmlns:a="http://schemas.openxmlformats.org/drawingml/2006/main" xmlns:r="http://schemas.openxmlformats.org/officeDocument/2006/relationships" xmlns:p="http://schemas.openxmlformats.org/presentationml/2006/main">
  <p:tag name="ORIGINALHEIGHT" val="1307.837"/>
  <p:tag name="ORIGINALWIDTH" val="1451.069"/>
  <p:tag name="OUTPUTDPI" val="1200"/>
  <p:tag name="LATEXADDIN" val="\documentclass{article}&#10;\usepackage{amsmath}&#10;\usepackage{bm}&#10;\pagestyle{empty}&#10;\begin{document}&#10;&#10;&#10;&#10;\begin{equation}&#10;\begin{aligned}&#10;\mathcal{L} = &amp; \sum_{i,j} \bm{I}_{ij}(\bm{Y}_{ij} - \bm{u}_i\bm{v}_j^T)^2 \\ &#10;&amp;+ \lambda_l(\|\bm{U}\|_F^2+\|\bm{V}\|_F^2) \\&#10;&amp; + \lambda_d \|\bm{S}^d-\bm{U}\bm{U}^T\|_F^2 \\ &#10;&amp; + \lambda_t \|\bm{S}^t-\bm{V}\bm{V}^T\|_F^2 \\&#10;&amp; + \lambda_{\omega}(\|\bm{\omega}^d\|_F^2 + \|\bm{\omega}^t\|_F^2) \\&#10;&amp; s.t. \ |\bm{\omega}^d| = |\bm{\omega}^t| = 1&#10;\nonumber&#10;\end{aligned}&#10;\end{equation}&#10;&#10;\end{document}"/>
  <p:tag name="IGUANATEXSIZE" val="20"/>
  <p:tag name="IGUANATEXCURSOR" val="156"/>
  <p:tag name="TRANSPARENCY" val="True"/>
  <p:tag name="FILENAME" val=""/>
  <p:tag name="INPUTTYPE" val="0"/>
  <p:tag name="LATEXENGINEID" val="0"/>
  <p:tag name="TEMPFOLDER" val="E:\LiuXiaohu\PPTTE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3000">
              <a:srgbClr val="73185A">
                <a:lumMod val="94000"/>
                <a:lumOff val="6000"/>
              </a:srgbClr>
            </a:gs>
            <a:gs pos="63000">
              <a:srgbClr val="00B0F0"/>
            </a:gs>
            <a:gs pos="50000">
              <a:srgbClr val="6699FF"/>
            </a:gs>
            <a:gs pos="30000">
              <a:srgbClr val="B34DFF"/>
            </a:gs>
            <a:gs pos="39000">
              <a:srgbClr val="FF00FF"/>
            </a:gs>
            <a:gs pos="22500">
              <a:srgbClr val="9933FF"/>
            </a:gs>
            <a:gs pos="12000">
              <a:srgbClr val="7030A0"/>
            </a:gs>
            <a:gs pos="79000">
              <a:srgbClr val="CCFFCC"/>
            </a:gs>
            <a:gs pos="95000">
              <a:srgbClr val="03CCCE"/>
            </a:gs>
          </a:gsLst>
          <a:path path="circle">
            <a:fillToRect l="100000" t="100000"/>
          </a:path>
          <a:tileRect r="-100000" b="-10000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45692</TotalTime>
  <Words>1902</Words>
  <Application>Microsoft Office PowerPoint</Application>
  <PresentationFormat>自定义</PresentationFormat>
  <Paragraphs>220</Paragraphs>
  <Slides>32</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Gill Sans</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http://www.ypppt.com/</dc:description>
  <cp:lastModifiedBy>liuxiaohu</cp:lastModifiedBy>
  <cp:revision>1212</cp:revision>
  <cp:lastPrinted>2018-05-15T02:36:13Z</cp:lastPrinted>
  <dcterms:created xsi:type="dcterms:W3CDTF">2016-02-27T06:12:00Z</dcterms:created>
  <dcterms:modified xsi:type="dcterms:W3CDTF">2018-05-27T06:56:09Z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